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24" r:id="rId1"/>
  </p:sldMasterIdLst>
  <p:notesMasterIdLst>
    <p:notesMasterId r:id="rId20"/>
  </p:notesMasterIdLst>
  <p:sldIdLst>
    <p:sldId id="256" r:id="rId2"/>
    <p:sldId id="274" r:id="rId3"/>
    <p:sldId id="261" r:id="rId4"/>
    <p:sldId id="265" r:id="rId5"/>
    <p:sldId id="262" r:id="rId6"/>
    <p:sldId id="259" r:id="rId7"/>
    <p:sldId id="258" r:id="rId8"/>
    <p:sldId id="276" r:id="rId9"/>
    <p:sldId id="267" r:id="rId10"/>
    <p:sldId id="264" r:id="rId11"/>
    <p:sldId id="273" r:id="rId12"/>
    <p:sldId id="260" r:id="rId13"/>
    <p:sldId id="268" r:id="rId14"/>
    <p:sldId id="269" r:id="rId15"/>
    <p:sldId id="270" r:id="rId16"/>
    <p:sldId id="271" r:id="rId17"/>
    <p:sldId id="272"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7"/>
    <p:restoredTop sz="94627"/>
  </p:normalViewPr>
  <p:slideViewPr>
    <p:cSldViewPr snapToGrid="0" snapToObjects="1">
      <p:cViewPr varScale="1">
        <p:scale>
          <a:sx n="84" d="100"/>
          <a:sy n="84" d="100"/>
        </p:scale>
        <p:origin x="5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FAA8BE-D903-E847-B8A2-18D668349831}" type="doc">
      <dgm:prSet loTypeId="urn:microsoft.com/office/officeart/2005/8/layout/hProcess4" loCatId="" qsTypeId="urn:microsoft.com/office/officeart/2005/8/quickstyle/simple1" qsCatId="simple" csTypeId="urn:microsoft.com/office/officeart/2005/8/colors/accent1_2" csCatId="accent1" phldr="1"/>
      <dgm:spPr/>
      <dgm:t>
        <a:bodyPr/>
        <a:lstStyle/>
        <a:p>
          <a:endParaRPr lang="it-IT"/>
        </a:p>
      </dgm:t>
    </dgm:pt>
    <dgm:pt modelId="{00FCDC1C-1BE8-1049-AF96-85C7846BD0DF}">
      <dgm:prSet phldrT="[Testo]"/>
      <dgm:spPr/>
      <dgm:t>
        <a:bodyPr/>
        <a:lstStyle/>
        <a:p>
          <a:r>
            <a:rPr lang="it-IT" dirty="0"/>
            <a:t>WHO</a:t>
          </a:r>
        </a:p>
      </dgm:t>
    </dgm:pt>
    <dgm:pt modelId="{CA6529A6-1B61-344B-A2F4-DFF262147939}" type="parTrans" cxnId="{A68B8E51-827B-A943-A0ED-7BC4013AF272}">
      <dgm:prSet/>
      <dgm:spPr/>
      <dgm:t>
        <a:bodyPr/>
        <a:lstStyle/>
        <a:p>
          <a:endParaRPr lang="it-IT"/>
        </a:p>
      </dgm:t>
    </dgm:pt>
    <dgm:pt modelId="{C2796CFB-DE65-374A-9A9D-541A89461426}" type="sibTrans" cxnId="{A68B8E51-827B-A943-A0ED-7BC4013AF272}">
      <dgm:prSet/>
      <dgm:spPr/>
      <dgm:t>
        <a:bodyPr/>
        <a:lstStyle/>
        <a:p>
          <a:endParaRPr lang="it-IT"/>
        </a:p>
      </dgm:t>
    </dgm:pt>
    <dgm:pt modelId="{7C73B169-A807-F344-8C25-4B4C783C34D9}">
      <dgm:prSet phldrT="[Testo]" custT="1"/>
      <dgm:spPr/>
      <dgm:t>
        <a:bodyPr/>
        <a:lstStyle/>
        <a:p>
          <a:pPr>
            <a:buNone/>
          </a:pPr>
          <a:r>
            <a:rPr lang="it-IT" sz="1400" b="0" i="1" dirty="0"/>
            <a:t>Life </a:t>
          </a:r>
          <a:r>
            <a:rPr lang="it-IT" sz="1400" b="0" i="1" dirty="0" err="1"/>
            <a:t>Skills</a:t>
          </a:r>
          <a:r>
            <a:rPr lang="it-IT" sz="1400" b="0" i="1" dirty="0"/>
            <a:t> </a:t>
          </a:r>
          <a:r>
            <a:rPr lang="it-IT" sz="1400" b="0" i="1" dirty="0" err="1"/>
            <a:t>Education</a:t>
          </a:r>
          <a:r>
            <a:rPr lang="it-IT" sz="1400" b="0" i="1" dirty="0"/>
            <a:t> for </a:t>
          </a:r>
          <a:r>
            <a:rPr lang="it-IT" sz="1400" b="0" i="1" dirty="0" err="1"/>
            <a:t>children</a:t>
          </a:r>
          <a:r>
            <a:rPr lang="it-IT" sz="1400" b="0" i="1" dirty="0"/>
            <a:t> and </a:t>
          </a:r>
          <a:r>
            <a:rPr lang="it-IT" sz="1400" b="0" i="1" dirty="0" err="1"/>
            <a:t>adolescents</a:t>
          </a:r>
          <a:r>
            <a:rPr lang="it-IT" sz="1400" b="0" i="1" dirty="0"/>
            <a:t> in </a:t>
          </a:r>
          <a:r>
            <a:rPr lang="it-IT" sz="1400" b="0" i="1" dirty="0" err="1"/>
            <a:t>schools</a:t>
          </a:r>
          <a:r>
            <a:rPr lang="it-IT" sz="1400" b="0" i="1" dirty="0"/>
            <a:t>             </a:t>
          </a:r>
          <a:r>
            <a:rPr lang="it-IT" sz="1400" b="1" i="1" dirty="0"/>
            <a:t>  (</a:t>
          </a:r>
          <a:r>
            <a:rPr lang="it-IT" sz="1400" b="1" i="1" dirty="0" err="1"/>
            <a:t>Programme</a:t>
          </a:r>
          <a:r>
            <a:rPr lang="it-IT" sz="1400" b="1" i="1" dirty="0"/>
            <a:t> on </a:t>
          </a:r>
          <a:r>
            <a:rPr lang="it-IT" sz="1400" b="1" i="1" dirty="0" err="1"/>
            <a:t>Mental</a:t>
          </a:r>
          <a:r>
            <a:rPr lang="it-IT" sz="1400" b="1" i="1" dirty="0"/>
            <a:t> </a:t>
          </a:r>
          <a:r>
            <a:rPr lang="it-IT" sz="1400" b="1" i="1" dirty="0" err="1"/>
            <a:t>Health</a:t>
          </a:r>
          <a:r>
            <a:rPr lang="it-IT" sz="1400" b="1" i="1" dirty="0"/>
            <a:t> - WHO 1997)</a:t>
          </a:r>
          <a:r>
            <a:rPr lang="it-IT" sz="1400" b="1" dirty="0"/>
            <a:t> </a:t>
          </a:r>
        </a:p>
      </dgm:t>
    </dgm:pt>
    <dgm:pt modelId="{CF1A3EBB-5346-BB46-A4EA-65D7B42F0BA5}" type="parTrans" cxnId="{FCC709E5-FDE2-FD43-A382-1F32673CCB5A}">
      <dgm:prSet/>
      <dgm:spPr/>
      <dgm:t>
        <a:bodyPr/>
        <a:lstStyle/>
        <a:p>
          <a:endParaRPr lang="it-IT"/>
        </a:p>
      </dgm:t>
    </dgm:pt>
    <dgm:pt modelId="{96F54F7E-7AB7-C548-B7AE-73E0B811B36A}" type="sibTrans" cxnId="{FCC709E5-FDE2-FD43-A382-1F32673CCB5A}">
      <dgm:prSet/>
      <dgm:spPr/>
      <dgm:t>
        <a:bodyPr/>
        <a:lstStyle/>
        <a:p>
          <a:endParaRPr lang="it-IT"/>
        </a:p>
      </dgm:t>
    </dgm:pt>
    <dgm:pt modelId="{85E448EA-2476-224F-B787-51662E6ADBF1}">
      <dgm:prSet phldrT="[Testo]"/>
      <dgm:spPr/>
      <dgm:t>
        <a:bodyPr/>
        <a:lstStyle/>
        <a:p>
          <a:r>
            <a:rPr lang="it-IT" dirty="0"/>
            <a:t>Organizzazione</a:t>
          </a:r>
        </a:p>
      </dgm:t>
    </dgm:pt>
    <dgm:pt modelId="{FF7629D5-7522-6640-B02E-AFF1BF2A6196}" type="parTrans" cxnId="{FB97C333-B5B7-044D-AB12-25CF4BE69349}">
      <dgm:prSet/>
      <dgm:spPr/>
      <dgm:t>
        <a:bodyPr/>
        <a:lstStyle/>
        <a:p>
          <a:endParaRPr lang="it-IT"/>
        </a:p>
      </dgm:t>
    </dgm:pt>
    <dgm:pt modelId="{5500732D-5F6B-BE4D-90CF-AC55D98A3098}" type="sibTrans" cxnId="{FB97C333-B5B7-044D-AB12-25CF4BE69349}">
      <dgm:prSet/>
      <dgm:spPr/>
      <dgm:t>
        <a:bodyPr/>
        <a:lstStyle/>
        <a:p>
          <a:endParaRPr lang="it-IT"/>
        </a:p>
      </dgm:t>
    </dgm:pt>
    <dgm:pt modelId="{6AEBCAFD-CB20-F64D-A633-38C211CD4C62}">
      <dgm:prSet phldrT="[Testo]" custT="1"/>
      <dgm:spPr/>
      <dgm:t>
        <a:bodyPr/>
        <a:lstStyle/>
        <a:p>
          <a:pPr>
            <a:spcAft>
              <a:spcPts val="816"/>
            </a:spcAft>
          </a:pPr>
          <a:r>
            <a:rPr lang="it-IT" sz="1400" dirty="0"/>
            <a:t>Gruppi di sviluppo o gruppi di lavoro</a:t>
          </a:r>
        </a:p>
      </dgm:t>
    </dgm:pt>
    <dgm:pt modelId="{37CE2C2B-65D2-6A4D-880B-38483735E779}" type="parTrans" cxnId="{05CE6EEE-24C1-C14F-B946-FACFBC687940}">
      <dgm:prSet/>
      <dgm:spPr/>
      <dgm:t>
        <a:bodyPr/>
        <a:lstStyle/>
        <a:p>
          <a:endParaRPr lang="it-IT"/>
        </a:p>
      </dgm:t>
    </dgm:pt>
    <dgm:pt modelId="{567A5D5A-0EB9-8248-B864-A3256965E53B}" type="sibTrans" cxnId="{05CE6EEE-24C1-C14F-B946-FACFBC687940}">
      <dgm:prSet/>
      <dgm:spPr/>
      <dgm:t>
        <a:bodyPr/>
        <a:lstStyle/>
        <a:p>
          <a:endParaRPr lang="it-IT"/>
        </a:p>
      </dgm:t>
    </dgm:pt>
    <dgm:pt modelId="{340EFCF9-31CB-5C4B-A83C-AC9138198DEB}">
      <dgm:prSet phldrT="[Testo]" custT="1"/>
      <dgm:spPr/>
      <dgm:t>
        <a:bodyPr/>
        <a:lstStyle/>
        <a:p>
          <a:pPr>
            <a:spcAft>
              <a:spcPts val="816"/>
            </a:spcAft>
          </a:pPr>
          <a:r>
            <a:rPr lang="it-IT" sz="1400" dirty="0"/>
            <a:t>Gruppo consultivo o tecnico/scientifico</a:t>
          </a:r>
        </a:p>
      </dgm:t>
    </dgm:pt>
    <dgm:pt modelId="{DC5454F8-55F6-294F-90B5-66E21D27FCDB}" type="parTrans" cxnId="{ADA2E4FC-6978-864D-9F5D-52FDF9E06950}">
      <dgm:prSet/>
      <dgm:spPr/>
      <dgm:t>
        <a:bodyPr/>
        <a:lstStyle/>
        <a:p>
          <a:endParaRPr lang="it-IT"/>
        </a:p>
      </dgm:t>
    </dgm:pt>
    <dgm:pt modelId="{9AE04A43-7B7C-DC45-85F5-52E15C8B8C3A}" type="sibTrans" cxnId="{ADA2E4FC-6978-864D-9F5D-52FDF9E06950}">
      <dgm:prSet/>
      <dgm:spPr/>
      <dgm:t>
        <a:bodyPr/>
        <a:lstStyle/>
        <a:p>
          <a:endParaRPr lang="it-IT"/>
        </a:p>
      </dgm:t>
    </dgm:pt>
    <dgm:pt modelId="{BCDC90DD-75F9-654F-BB82-01123257F45C}">
      <dgm:prSet phldrT="[Testo]"/>
      <dgm:spPr/>
      <dgm:t>
        <a:bodyPr/>
        <a:lstStyle/>
        <a:p>
          <a:r>
            <a:rPr lang="it-IT" dirty="0"/>
            <a:t>Metodo</a:t>
          </a:r>
        </a:p>
      </dgm:t>
    </dgm:pt>
    <dgm:pt modelId="{944C3762-5550-CD4A-9FCD-690AC4AED36B}" type="parTrans" cxnId="{C487C292-4772-2840-9D54-93C751222923}">
      <dgm:prSet/>
      <dgm:spPr/>
      <dgm:t>
        <a:bodyPr/>
        <a:lstStyle/>
        <a:p>
          <a:endParaRPr lang="it-IT"/>
        </a:p>
      </dgm:t>
    </dgm:pt>
    <dgm:pt modelId="{FC6324DC-ABF6-8940-A631-6A5613B5000C}" type="sibTrans" cxnId="{C487C292-4772-2840-9D54-93C751222923}">
      <dgm:prSet/>
      <dgm:spPr/>
      <dgm:t>
        <a:bodyPr/>
        <a:lstStyle/>
        <a:p>
          <a:endParaRPr lang="it-IT"/>
        </a:p>
      </dgm:t>
    </dgm:pt>
    <dgm:pt modelId="{794B9CB8-3CBD-3B4D-A20D-4FA07354A964}">
      <dgm:prSet phldrT="[Testo]" custT="1"/>
      <dgm:spPr/>
      <dgm:t>
        <a:bodyPr/>
        <a:lstStyle/>
        <a:p>
          <a:pPr>
            <a:spcAft>
              <a:spcPts val="180"/>
            </a:spcAft>
          </a:pPr>
          <a:r>
            <a:rPr lang="it-IT" sz="1200" b="1" dirty="0"/>
            <a:t>Individuate le Life </a:t>
          </a:r>
          <a:r>
            <a:rPr lang="it-IT" sz="1200" b="1" dirty="0" err="1"/>
            <a:t>Skills</a:t>
          </a:r>
          <a:endParaRPr lang="it-IT" sz="1200" b="1" dirty="0"/>
        </a:p>
      </dgm:t>
    </dgm:pt>
    <dgm:pt modelId="{FA2D0983-EB21-B04A-9516-456235D2738D}" type="parTrans" cxnId="{B465D37B-612C-FA40-9E25-966B45FB0D78}">
      <dgm:prSet/>
      <dgm:spPr/>
      <dgm:t>
        <a:bodyPr/>
        <a:lstStyle/>
        <a:p>
          <a:endParaRPr lang="it-IT"/>
        </a:p>
      </dgm:t>
    </dgm:pt>
    <dgm:pt modelId="{7544AFAE-B757-FF4A-8381-E70278D64AB5}" type="sibTrans" cxnId="{B465D37B-612C-FA40-9E25-966B45FB0D78}">
      <dgm:prSet/>
      <dgm:spPr/>
      <dgm:t>
        <a:bodyPr/>
        <a:lstStyle/>
        <a:p>
          <a:endParaRPr lang="it-IT"/>
        </a:p>
      </dgm:t>
    </dgm:pt>
    <dgm:pt modelId="{8A175A0E-3019-5F4A-A062-C861D3ECDC1E}">
      <dgm:prSet phldrT="[Testo]" custT="1"/>
      <dgm:spPr/>
      <dgm:t>
        <a:bodyPr/>
        <a:lstStyle/>
        <a:p>
          <a:pPr>
            <a:spcAft>
              <a:spcPts val="180"/>
            </a:spcAft>
          </a:pPr>
          <a:r>
            <a:rPr lang="it-IT" sz="1200" dirty="0"/>
            <a:t>Formazione operatori</a:t>
          </a:r>
        </a:p>
      </dgm:t>
    </dgm:pt>
    <dgm:pt modelId="{BA1C41AF-445E-024D-A395-B76A0BD5E72C}" type="parTrans" cxnId="{6E1BC3E5-6C5B-804E-8135-C98865ED030C}">
      <dgm:prSet/>
      <dgm:spPr/>
      <dgm:t>
        <a:bodyPr/>
        <a:lstStyle/>
        <a:p>
          <a:endParaRPr lang="it-IT"/>
        </a:p>
      </dgm:t>
    </dgm:pt>
    <dgm:pt modelId="{E4EDD97E-8A55-F34C-B4F5-7A97FDD21ADC}" type="sibTrans" cxnId="{6E1BC3E5-6C5B-804E-8135-C98865ED030C}">
      <dgm:prSet/>
      <dgm:spPr/>
      <dgm:t>
        <a:bodyPr/>
        <a:lstStyle/>
        <a:p>
          <a:endParaRPr lang="it-IT"/>
        </a:p>
      </dgm:t>
    </dgm:pt>
    <dgm:pt modelId="{652A902B-92E0-2948-91EA-7BB3E741D6A0}">
      <dgm:prSet/>
      <dgm:spPr/>
      <dgm:t>
        <a:bodyPr/>
        <a:lstStyle/>
        <a:p>
          <a:r>
            <a:rPr lang="it-IT" dirty="0"/>
            <a:t>Valutazione</a:t>
          </a:r>
        </a:p>
      </dgm:t>
    </dgm:pt>
    <dgm:pt modelId="{28AD0C25-D659-6648-9018-630F89C0733F}" type="parTrans" cxnId="{D375FD8C-B2C4-0B4B-B8F9-67DDE82A200F}">
      <dgm:prSet/>
      <dgm:spPr/>
      <dgm:t>
        <a:bodyPr/>
        <a:lstStyle/>
        <a:p>
          <a:endParaRPr lang="it-IT"/>
        </a:p>
      </dgm:t>
    </dgm:pt>
    <dgm:pt modelId="{E049265F-FB0E-6445-9F4F-F3E66400927A}" type="sibTrans" cxnId="{D375FD8C-B2C4-0B4B-B8F9-67DDE82A200F}">
      <dgm:prSet/>
      <dgm:spPr/>
      <dgm:t>
        <a:bodyPr/>
        <a:lstStyle/>
        <a:p>
          <a:endParaRPr lang="it-IT"/>
        </a:p>
      </dgm:t>
    </dgm:pt>
    <dgm:pt modelId="{A7FE4484-FBCA-2A45-8AC0-1E003DA56D1F}">
      <dgm:prSet phldrT="[Testo]" custT="1"/>
      <dgm:spPr/>
      <dgm:t>
        <a:bodyPr/>
        <a:lstStyle/>
        <a:p>
          <a:pPr>
            <a:spcAft>
              <a:spcPts val="180"/>
            </a:spcAft>
          </a:pPr>
          <a:r>
            <a:rPr lang="it-IT" sz="1200" dirty="0"/>
            <a:t>Definizione obiettivi ed indicatori</a:t>
          </a:r>
        </a:p>
      </dgm:t>
    </dgm:pt>
    <dgm:pt modelId="{893DB0C8-59EC-894C-A832-7EF0066C0800}" type="parTrans" cxnId="{7424DA1B-4A4E-E54C-A109-50F6780515BB}">
      <dgm:prSet/>
      <dgm:spPr/>
      <dgm:t>
        <a:bodyPr/>
        <a:lstStyle/>
        <a:p>
          <a:endParaRPr lang="it-IT"/>
        </a:p>
      </dgm:t>
    </dgm:pt>
    <dgm:pt modelId="{370A055B-F730-8B43-A766-210E5D71DE71}" type="sibTrans" cxnId="{7424DA1B-4A4E-E54C-A109-50F6780515BB}">
      <dgm:prSet/>
      <dgm:spPr/>
      <dgm:t>
        <a:bodyPr/>
        <a:lstStyle/>
        <a:p>
          <a:endParaRPr lang="it-IT"/>
        </a:p>
      </dgm:t>
    </dgm:pt>
    <dgm:pt modelId="{2B6C2972-54EA-6D4E-8C10-9F0B58F0A900}">
      <dgm:prSet phldrT="[Testo]" custT="1"/>
      <dgm:spPr/>
      <dgm:t>
        <a:bodyPr/>
        <a:lstStyle/>
        <a:p>
          <a:pPr>
            <a:spcAft>
              <a:spcPts val="180"/>
            </a:spcAft>
          </a:pPr>
          <a:r>
            <a:rPr lang="it-IT" sz="1200" dirty="0"/>
            <a:t>Avvio processo</a:t>
          </a:r>
        </a:p>
      </dgm:t>
    </dgm:pt>
    <dgm:pt modelId="{03E79C89-F0EF-D94D-8C04-562386EA5E7B}" type="parTrans" cxnId="{914D8D75-8096-B648-BEF1-D63388A39037}">
      <dgm:prSet/>
      <dgm:spPr/>
      <dgm:t>
        <a:bodyPr/>
        <a:lstStyle/>
        <a:p>
          <a:endParaRPr lang="it-IT"/>
        </a:p>
      </dgm:t>
    </dgm:pt>
    <dgm:pt modelId="{C4B5DB1F-FBC3-A44F-BC81-B55E29EBE790}" type="sibTrans" cxnId="{914D8D75-8096-B648-BEF1-D63388A39037}">
      <dgm:prSet/>
      <dgm:spPr/>
      <dgm:t>
        <a:bodyPr/>
        <a:lstStyle/>
        <a:p>
          <a:endParaRPr lang="it-IT"/>
        </a:p>
      </dgm:t>
    </dgm:pt>
    <dgm:pt modelId="{12B1C1F7-3D27-A549-873F-8A8A343F8ADF}">
      <dgm:prSet phldrT="[Testo]" custT="1"/>
      <dgm:spPr/>
      <dgm:t>
        <a:bodyPr/>
        <a:lstStyle/>
        <a:p>
          <a:pPr>
            <a:spcAft>
              <a:spcPts val="180"/>
            </a:spcAft>
          </a:pPr>
          <a:r>
            <a:rPr lang="it-IT" sz="1200" dirty="0"/>
            <a:t>Osservazione mirata (in funzione degli obiettivi</a:t>
          </a:r>
          <a:r>
            <a:rPr lang="it-IT" sz="900" dirty="0"/>
            <a:t>)</a:t>
          </a:r>
        </a:p>
      </dgm:t>
    </dgm:pt>
    <dgm:pt modelId="{75D48BC7-CCBE-8241-B078-9A131567D054}" type="parTrans" cxnId="{12C501AD-AD2F-0E42-87F8-F40E69459161}">
      <dgm:prSet/>
      <dgm:spPr/>
      <dgm:t>
        <a:bodyPr/>
        <a:lstStyle/>
        <a:p>
          <a:endParaRPr lang="it-IT"/>
        </a:p>
      </dgm:t>
    </dgm:pt>
    <dgm:pt modelId="{EDEA0767-3A8F-654C-AEC0-2A1DA56FACB8}" type="sibTrans" cxnId="{12C501AD-AD2F-0E42-87F8-F40E69459161}">
      <dgm:prSet/>
      <dgm:spPr/>
      <dgm:t>
        <a:bodyPr/>
        <a:lstStyle/>
        <a:p>
          <a:endParaRPr lang="it-IT"/>
        </a:p>
      </dgm:t>
    </dgm:pt>
    <dgm:pt modelId="{9F3948AA-C4E0-054E-809F-51FFA69C4250}">
      <dgm:prSet custT="1"/>
      <dgm:spPr/>
      <dgm:t>
        <a:bodyPr/>
        <a:lstStyle/>
        <a:p>
          <a:pPr>
            <a:spcAft>
              <a:spcPts val="780"/>
            </a:spcAft>
          </a:pPr>
          <a:r>
            <a:rPr lang="it-IT" sz="1200" dirty="0">
              <a:solidFill>
                <a:schemeClr val="bg1"/>
              </a:solidFill>
            </a:rPr>
            <a:t> Scale di V. internazionali</a:t>
          </a:r>
        </a:p>
      </dgm:t>
    </dgm:pt>
    <dgm:pt modelId="{E50E844A-83C8-EC44-9709-F03DB18EE4DB}" type="parTrans" cxnId="{6EF917AD-5854-C34D-95F3-68EC9139C3F0}">
      <dgm:prSet/>
      <dgm:spPr/>
      <dgm:t>
        <a:bodyPr/>
        <a:lstStyle/>
        <a:p>
          <a:endParaRPr lang="it-IT"/>
        </a:p>
      </dgm:t>
    </dgm:pt>
    <dgm:pt modelId="{9820782E-F6F9-D14C-8846-5EF2F32F7993}" type="sibTrans" cxnId="{6EF917AD-5854-C34D-95F3-68EC9139C3F0}">
      <dgm:prSet/>
      <dgm:spPr/>
      <dgm:t>
        <a:bodyPr/>
        <a:lstStyle/>
        <a:p>
          <a:endParaRPr lang="it-IT"/>
        </a:p>
      </dgm:t>
    </dgm:pt>
    <dgm:pt modelId="{71888C73-8EEF-DE44-9121-EFE001F0C7DF}">
      <dgm:prSet custT="1"/>
      <dgm:spPr/>
      <dgm:t>
        <a:bodyPr/>
        <a:lstStyle/>
        <a:p>
          <a:pPr>
            <a:spcAft>
              <a:spcPts val="780"/>
            </a:spcAft>
          </a:pPr>
          <a:r>
            <a:rPr lang="it-IT" sz="1200" dirty="0">
              <a:solidFill>
                <a:schemeClr val="bg1"/>
              </a:solidFill>
            </a:rPr>
            <a:t> Scale di V. costruite ad hoc da validare</a:t>
          </a:r>
        </a:p>
      </dgm:t>
    </dgm:pt>
    <dgm:pt modelId="{489E5AEE-3615-294A-9FF0-2530D8A66854}" type="parTrans" cxnId="{1AACEA45-04FE-6C41-BF3C-97B478F8C073}">
      <dgm:prSet/>
      <dgm:spPr/>
      <dgm:t>
        <a:bodyPr/>
        <a:lstStyle/>
        <a:p>
          <a:endParaRPr lang="it-IT"/>
        </a:p>
      </dgm:t>
    </dgm:pt>
    <dgm:pt modelId="{6BD82DD0-EC34-B243-B83F-F79ED34E2E42}" type="sibTrans" cxnId="{1AACEA45-04FE-6C41-BF3C-97B478F8C073}">
      <dgm:prSet/>
      <dgm:spPr/>
      <dgm:t>
        <a:bodyPr/>
        <a:lstStyle/>
        <a:p>
          <a:endParaRPr lang="it-IT"/>
        </a:p>
      </dgm:t>
    </dgm:pt>
    <dgm:pt modelId="{0B6405A5-8A8F-CE48-9064-0DF769ECBEB3}">
      <dgm:prSet custT="1"/>
      <dgm:spPr/>
      <dgm:t>
        <a:bodyPr/>
        <a:lstStyle/>
        <a:p>
          <a:pPr>
            <a:spcAft>
              <a:spcPts val="780"/>
            </a:spcAft>
          </a:pPr>
          <a:r>
            <a:rPr lang="it-IT" sz="1200" dirty="0">
              <a:solidFill>
                <a:schemeClr val="bg1"/>
              </a:solidFill>
            </a:rPr>
            <a:t>Discussione ed elaborazione nel gruppo</a:t>
          </a:r>
        </a:p>
      </dgm:t>
    </dgm:pt>
    <dgm:pt modelId="{B621E8BA-C451-2A4E-9846-364505C62B59}" type="parTrans" cxnId="{B66F251F-1220-DE46-8CCE-808541FA5570}">
      <dgm:prSet/>
      <dgm:spPr/>
      <dgm:t>
        <a:bodyPr/>
        <a:lstStyle/>
        <a:p>
          <a:endParaRPr lang="it-IT"/>
        </a:p>
      </dgm:t>
    </dgm:pt>
    <dgm:pt modelId="{C3C77D9F-1D78-384C-B1B8-FA1CB75DE751}" type="sibTrans" cxnId="{B66F251F-1220-DE46-8CCE-808541FA5570}">
      <dgm:prSet/>
      <dgm:spPr/>
      <dgm:t>
        <a:bodyPr/>
        <a:lstStyle/>
        <a:p>
          <a:endParaRPr lang="it-IT"/>
        </a:p>
      </dgm:t>
    </dgm:pt>
    <dgm:pt modelId="{268E99B2-7564-8A46-B54F-5ACF5770B207}" type="pres">
      <dgm:prSet presAssocID="{E5FAA8BE-D903-E847-B8A2-18D668349831}" presName="Name0" presStyleCnt="0">
        <dgm:presLayoutVars>
          <dgm:dir/>
          <dgm:animLvl val="lvl"/>
          <dgm:resizeHandles val="exact"/>
        </dgm:presLayoutVars>
      </dgm:prSet>
      <dgm:spPr/>
    </dgm:pt>
    <dgm:pt modelId="{5AB269AA-908A-DA48-864C-536CDA89FD44}" type="pres">
      <dgm:prSet presAssocID="{E5FAA8BE-D903-E847-B8A2-18D668349831}" presName="tSp" presStyleCnt="0"/>
      <dgm:spPr/>
    </dgm:pt>
    <dgm:pt modelId="{43344892-C65C-4D48-A89E-7B4280FB22B6}" type="pres">
      <dgm:prSet presAssocID="{E5FAA8BE-D903-E847-B8A2-18D668349831}" presName="bSp" presStyleCnt="0"/>
      <dgm:spPr/>
    </dgm:pt>
    <dgm:pt modelId="{1F369FA1-6B06-6348-97B7-481C129C6494}" type="pres">
      <dgm:prSet presAssocID="{E5FAA8BE-D903-E847-B8A2-18D668349831}" presName="process" presStyleCnt="0"/>
      <dgm:spPr/>
    </dgm:pt>
    <dgm:pt modelId="{90356C06-94F4-634E-A346-91455FCDE6D9}" type="pres">
      <dgm:prSet presAssocID="{00FCDC1C-1BE8-1049-AF96-85C7846BD0DF}" presName="composite1" presStyleCnt="0"/>
      <dgm:spPr/>
    </dgm:pt>
    <dgm:pt modelId="{43663AEF-0619-2542-877B-EE7619D361BF}" type="pres">
      <dgm:prSet presAssocID="{00FCDC1C-1BE8-1049-AF96-85C7846BD0DF}" presName="dummyNode1" presStyleLbl="node1" presStyleIdx="0" presStyleCnt="4"/>
      <dgm:spPr/>
    </dgm:pt>
    <dgm:pt modelId="{48A49A86-FD55-0043-8066-021543F24B4D}" type="pres">
      <dgm:prSet presAssocID="{00FCDC1C-1BE8-1049-AF96-85C7846BD0DF}" presName="childNode1" presStyleLbl="bgAcc1" presStyleIdx="0" presStyleCnt="4" custScaleX="116430">
        <dgm:presLayoutVars>
          <dgm:bulletEnabled val="1"/>
        </dgm:presLayoutVars>
      </dgm:prSet>
      <dgm:spPr/>
    </dgm:pt>
    <dgm:pt modelId="{E146933B-B3A6-434F-8D12-E234E69F3331}" type="pres">
      <dgm:prSet presAssocID="{00FCDC1C-1BE8-1049-AF96-85C7846BD0DF}" presName="childNode1tx" presStyleLbl="bgAcc1" presStyleIdx="0" presStyleCnt="4">
        <dgm:presLayoutVars>
          <dgm:bulletEnabled val="1"/>
        </dgm:presLayoutVars>
      </dgm:prSet>
      <dgm:spPr/>
    </dgm:pt>
    <dgm:pt modelId="{8412BE13-D5A7-D249-B13D-F7F200D28DD7}" type="pres">
      <dgm:prSet presAssocID="{00FCDC1C-1BE8-1049-AF96-85C7846BD0DF}" presName="parentNode1" presStyleLbl="node1" presStyleIdx="0" presStyleCnt="4" custScaleY="73960" custLinFactNeighborX="901" custLinFactNeighborY="23058">
        <dgm:presLayoutVars>
          <dgm:chMax val="1"/>
          <dgm:bulletEnabled val="1"/>
        </dgm:presLayoutVars>
      </dgm:prSet>
      <dgm:spPr/>
    </dgm:pt>
    <dgm:pt modelId="{52534816-D84C-944E-961E-A8F09D9E19F2}" type="pres">
      <dgm:prSet presAssocID="{00FCDC1C-1BE8-1049-AF96-85C7846BD0DF}" presName="connSite1" presStyleCnt="0"/>
      <dgm:spPr/>
    </dgm:pt>
    <dgm:pt modelId="{DFC03D41-6BE0-9F4B-9751-2B888EF438B1}" type="pres">
      <dgm:prSet presAssocID="{C2796CFB-DE65-374A-9A9D-541A89461426}" presName="Name9" presStyleLbl="sibTrans2D1" presStyleIdx="0" presStyleCnt="3"/>
      <dgm:spPr/>
    </dgm:pt>
    <dgm:pt modelId="{BE0801F0-59CD-5F4B-88BB-9D8C08244498}" type="pres">
      <dgm:prSet presAssocID="{85E448EA-2476-224F-B787-51662E6ADBF1}" presName="composite2" presStyleCnt="0"/>
      <dgm:spPr/>
    </dgm:pt>
    <dgm:pt modelId="{1E2C7284-CBE1-844C-BF05-0B50AA8157B6}" type="pres">
      <dgm:prSet presAssocID="{85E448EA-2476-224F-B787-51662E6ADBF1}" presName="dummyNode2" presStyleLbl="node1" presStyleIdx="0" presStyleCnt="4"/>
      <dgm:spPr/>
    </dgm:pt>
    <dgm:pt modelId="{29E513C5-9780-E044-A397-84576DE10FD8}" type="pres">
      <dgm:prSet presAssocID="{85E448EA-2476-224F-B787-51662E6ADBF1}" presName="childNode2" presStyleLbl="bgAcc1" presStyleIdx="1" presStyleCnt="4" custScaleX="119430">
        <dgm:presLayoutVars>
          <dgm:bulletEnabled val="1"/>
        </dgm:presLayoutVars>
      </dgm:prSet>
      <dgm:spPr/>
    </dgm:pt>
    <dgm:pt modelId="{6E77B6D8-0AA8-A44D-9E85-7B9A0BA36B9F}" type="pres">
      <dgm:prSet presAssocID="{85E448EA-2476-224F-B787-51662E6ADBF1}" presName="childNode2tx" presStyleLbl="bgAcc1" presStyleIdx="1" presStyleCnt="4">
        <dgm:presLayoutVars>
          <dgm:bulletEnabled val="1"/>
        </dgm:presLayoutVars>
      </dgm:prSet>
      <dgm:spPr/>
    </dgm:pt>
    <dgm:pt modelId="{80830FB5-F6A7-554D-800E-9FF48A84478E}" type="pres">
      <dgm:prSet presAssocID="{85E448EA-2476-224F-B787-51662E6ADBF1}" presName="parentNode2" presStyleLbl="node1" presStyleIdx="1" presStyleCnt="4" custScaleY="74629">
        <dgm:presLayoutVars>
          <dgm:chMax val="0"/>
          <dgm:bulletEnabled val="1"/>
        </dgm:presLayoutVars>
      </dgm:prSet>
      <dgm:spPr/>
    </dgm:pt>
    <dgm:pt modelId="{B1122016-4F2B-0A40-92E6-35FB810118C5}" type="pres">
      <dgm:prSet presAssocID="{85E448EA-2476-224F-B787-51662E6ADBF1}" presName="connSite2" presStyleCnt="0"/>
      <dgm:spPr/>
    </dgm:pt>
    <dgm:pt modelId="{24AC6200-1919-644A-9F56-D21F0FE23BD6}" type="pres">
      <dgm:prSet presAssocID="{5500732D-5F6B-BE4D-90CF-AC55D98A3098}" presName="Name18" presStyleLbl="sibTrans2D1" presStyleIdx="1" presStyleCnt="3"/>
      <dgm:spPr/>
    </dgm:pt>
    <dgm:pt modelId="{0216F324-ECCA-6243-ACAD-277177E7B1F8}" type="pres">
      <dgm:prSet presAssocID="{BCDC90DD-75F9-654F-BB82-01123257F45C}" presName="composite1" presStyleCnt="0"/>
      <dgm:spPr/>
    </dgm:pt>
    <dgm:pt modelId="{F438A944-4A93-7A4A-878C-0C04A8A51844}" type="pres">
      <dgm:prSet presAssocID="{BCDC90DD-75F9-654F-BB82-01123257F45C}" presName="dummyNode1" presStyleLbl="node1" presStyleIdx="1" presStyleCnt="4"/>
      <dgm:spPr/>
    </dgm:pt>
    <dgm:pt modelId="{1E17F3FD-E2B0-E94D-9D75-614A40EBA298}" type="pres">
      <dgm:prSet presAssocID="{BCDC90DD-75F9-654F-BB82-01123257F45C}" presName="childNode1" presStyleLbl="bgAcc1" presStyleIdx="2" presStyleCnt="4" custScaleX="118406">
        <dgm:presLayoutVars>
          <dgm:bulletEnabled val="1"/>
        </dgm:presLayoutVars>
      </dgm:prSet>
      <dgm:spPr/>
    </dgm:pt>
    <dgm:pt modelId="{9C27F0A8-4C60-3248-9BFE-B42C4A3E9217}" type="pres">
      <dgm:prSet presAssocID="{BCDC90DD-75F9-654F-BB82-01123257F45C}" presName="childNode1tx" presStyleLbl="bgAcc1" presStyleIdx="2" presStyleCnt="4">
        <dgm:presLayoutVars>
          <dgm:bulletEnabled val="1"/>
        </dgm:presLayoutVars>
      </dgm:prSet>
      <dgm:spPr/>
    </dgm:pt>
    <dgm:pt modelId="{2EED23DA-A80C-994D-830E-935FCB07EAAC}" type="pres">
      <dgm:prSet presAssocID="{BCDC90DD-75F9-654F-BB82-01123257F45C}" presName="parentNode1" presStyleLbl="node1" presStyleIdx="2" presStyleCnt="4" custScaleY="73960" custLinFactNeighborX="-834" custLinFactNeighborY="23058">
        <dgm:presLayoutVars>
          <dgm:chMax val="1"/>
          <dgm:bulletEnabled val="1"/>
        </dgm:presLayoutVars>
      </dgm:prSet>
      <dgm:spPr/>
    </dgm:pt>
    <dgm:pt modelId="{D3B710BF-E730-F64B-A9C6-8F1E321E75C3}" type="pres">
      <dgm:prSet presAssocID="{BCDC90DD-75F9-654F-BB82-01123257F45C}" presName="connSite1" presStyleCnt="0"/>
      <dgm:spPr/>
    </dgm:pt>
    <dgm:pt modelId="{1EE184F4-77AD-2844-8A71-11AFA0B02609}" type="pres">
      <dgm:prSet presAssocID="{FC6324DC-ABF6-8940-A631-6A5613B5000C}" presName="Name9" presStyleLbl="sibTrans2D1" presStyleIdx="2" presStyleCnt="3"/>
      <dgm:spPr/>
    </dgm:pt>
    <dgm:pt modelId="{93ACBEFE-B3A0-3C43-B7B8-BF5970EAFE43}" type="pres">
      <dgm:prSet presAssocID="{652A902B-92E0-2948-91EA-7BB3E741D6A0}" presName="composite2" presStyleCnt="0"/>
      <dgm:spPr/>
    </dgm:pt>
    <dgm:pt modelId="{0BCFBEF4-6D00-C347-8BAD-CBD1F930D6DD}" type="pres">
      <dgm:prSet presAssocID="{652A902B-92E0-2948-91EA-7BB3E741D6A0}" presName="dummyNode2" presStyleLbl="node1" presStyleIdx="2" presStyleCnt="4"/>
      <dgm:spPr/>
    </dgm:pt>
    <dgm:pt modelId="{9786AAA3-D196-C842-B5C7-D19959D0DAE2}" type="pres">
      <dgm:prSet presAssocID="{652A902B-92E0-2948-91EA-7BB3E741D6A0}" presName="childNode2" presStyleLbl="bgAcc1" presStyleIdx="3" presStyleCnt="4" custScaleX="124997" custLinFactNeighborX="961" custLinFactNeighborY="3049">
        <dgm:presLayoutVars>
          <dgm:bulletEnabled val="1"/>
        </dgm:presLayoutVars>
      </dgm:prSet>
      <dgm:spPr/>
    </dgm:pt>
    <dgm:pt modelId="{E116502A-3339-B44A-88F7-9ABB4330A2BA}" type="pres">
      <dgm:prSet presAssocID="{652A902B-92E0-2948-91EA-7BB3E741D6A0}" presName="childNode2tx" presStyleLbl="bgAcc1" presStyleIdx="3" presStyleCnt="4">
        <dgm:presLayoutVars>
          <dgm:bulletEnabled val="1"/>
        </dgm:presLayoutVars>
      </dgm:prSet>
      <dgm:spPr/>
    </dgm:pt>
    <dgm:pt modelId="{BBEF8339-F10E-A74D-A7FF-5D14713D899C}" type="pres">
      <dgm:prSet presAssocID="{652A902B-92E0-2948-91EA-7BB3E741D6A0}" presName="parentNode2" presStyleLbl="node1" presStyleIdx="3" presStyleCnt="4" custScaleY="78520">
        <dgm:presLayoutVars>
          <dgm:chMax val="0"/>
          <dgm:bulletEnabled val="1"/>
        </dgm:presLayoutVars>
      </dgm:prSet>
      <dgm:spPr/>
    </dgm:pt>
    <dgm:pt modelId="{C2300B8D-A03E-7040-B9D9-FC0075E4C061}" type="pres">
      <dgm:prSet presAssocID="{652A902B-92E0-2948-91EA-7BB3E741D6A0}" presName="connSite2" presStyleCnt="0"/>
      <dgm:spPr/>
    </dgm:pt>
  </dgm:ptLst>
  <dgm:cxnLst>
    <dgm:cxn modelId="{B7597000-F899-9949-A9ED-F53AA97A5828}" type="presOf" srcId="{652A902B-92E0-2948-91EA-7BB3E741D6A0}" destId="{BBEF8339-F10E-A74D-A7FF-5D14713D899C}" srcOrd="0" destOrd="0" presId="urn:microsoft.com/office/officeart/2005/8/layout/hProcess4"/>
    <dgm:cxn modelId="{B58BFF0C-2666-2741-9B1C-F4E0D94C3C88}" type="presOf" srcId="{9F3948AA-C4E0-054E-809F-51FFA69C4250}" destId="{E116502A-3339-B44A-88F7-9ABB4330A2BA}" srcOrd="1" destOrd="0" presId="urn:microsoft.com/office/officeart/2005/8/layout/hProcess4"/>
    <dgm:cxn modelId="{CD891610-17BB-D844-9699-70881B4344BA}" type="presOf" srcId="{2B6C2972-54EA-6D4E-8C10-9F0B58F0A900}" destId="{1E17F3FD-E2B0-E94D-9D75-614A40EBA298}" srcOrd="0" destOrd="3" presId="urn:microsoft.com/office/officeart/2005/8/layout/hProcess4"/>
    <dgm:cxn modelId="{EECFBC12-144A-A743-866B-F901AA50AF65}" type="presOf" srcId="{BCDC90DD-75F9-654F-BB82-01123257F45C}" destId="{2EED23DA-A80C-994D-830E-935FCB07EAAC}" srcOrd="0" destOrd="0" presId="urn:microsoft.com/office/officeart/2005/8/layout/hProcess4"/>
    <dgm:cxn modelId="{C8AD5D18-49FA-9440-86BF-37049CBDB487}" type="presOf" srcId="{A7FE4484-FBCA-2A45-8AC0-1E003DA56D1F}" destId="{1E17F3FD-E2B0-E94D-9D75-614A40EBA298}" srcOrd="0" destOrd="2" presId="urn:microsoft.com/office/officeart/2005/8/layout/hProcess4"/>
    <dgm:cxn modelId="{7424DA1B-4A4E-E54C-A109-50F6780515BB}" srcId="{BCDC90DD-75F9-654F-BB82-01123257F45C}" destId="{A7FE4484-FBCA-2A45-8AC0-1E003DA56D1F}" srcOrd="2" destOrd="0" parTransId="{893DB0C8-59EC-894C-A832-7EF0066C0800}" sibTransId="{370A055B-F730-8B43-A766-210E5D71DE71}"/>
    <dgm:cxn modelId="{B66F251F-1220-DE46-8CCE-808541FA5570}" srcId="{652A902B-92E0-2948-91EA-7BB3E741D6A0}" destId="{0B6405A5-8A8F-CE48-9064-0DF769ECBEB3}" srcOrd="2" destOrd="0" parTransId="{B621E8BA-C451-2A4E-9846-364505C62B59}" sibTransId="{C3C77D9F-1D78-384C-B1B8-FA1CB75DE751}"/>
    <dgm:cxn modelId="{42E2D92C-EBA8-C54A-80C7-9397D4564157}" type="presOf" srcId="{794B9CB8-3CBD-3B4D-A20D-4FA07354A964}" destId="{1E17F3FD-E2B0-E94D-9D75-614A40EBA298}" srcOrd="0" destOrd="0" presId="urn:microsoft.com/office/officeart/2005/8/layout/hProcess4"/>
    <dgm:cxn modelId="{FB97C333-B5B7-044D-AB12-25CF4BE69349}" srcId="{E5FAA8BE-D903-E847-B8A2-18D668349831}" destId="{85E448EA-2476-224F-B787-51662E6ADBF1}" srcOrd="1" destOrd="0" parTransId="{FF7629D5-7522-6640-B02E-AFF1BF2A6196}" sibTransId="{5500732D-5F6B-BE4D-90CF-AC55D98A3098}"/>
    <dgm:cxn modelId="{07FA6B38-5574-1342-ADBF-5E988A1AFF3E}" type="presOf" srcId="{6AEBCAFD-CB20-F64D-A633-38C211CD4C62}" destId="{6E77B6D8-0AA8-A44D-9E85-7B9A0BA36B9F}" srcOrd="1" destOrd="0" presId="urn:microsoft.com/office/officeart/2005/8/layout/hProcess4"/>
    <dgm:cxn modelId="{1AACEA45-04FE-6C41-BF3C-97B478F8C073}" srcId="{652A902B-92E0-2948-91EA-7BB3E741D6A0}" destId="{71888C73-8EEF-DE44-9121-EFE001F0C7DF}" srcOrd="1" destOrd="0" parTransId="{489E5AEE-3615-294A-9FF0-2530D8A66854}" sibTransId="{6BD82DD0-EC34-B243-B83F-F79ED34E2E42}"/>
    <dgm:cxn modelId="{F5138C51-589B-4446-9F07-260918422584}" type="presOf" srcId="{9F3948AA-C4E0-054E-809F-51FFA69C4250}" destId="{9786AAA3-D196-C842-B5C7-D19959D0DAE2}" srcOrd="0" destOrd="0" presId="urn:microsoft.com/office/officeart/2005/8/layout/hProcess4"/>
    <dgm:cxn modelId="{A68B8E51-827B-A943-A0ED-7BC4013AF272}" srcId="{E5FAA8BE-D903-E847-B8A2-18D668349831}" destId="{00FCDC1C-1BE8-1049-AF96-85C7846BD0DF}" srcOrd="0" destOrd="0" parTransId="{CA6529A6-1B61-344B-A2F4-DFF262147939}" sibTransId="{C2796CFB-DE65-374A-9A9D-541A89461426}"/>
    <dgm:cxn modelId="{793EB155-187E-124F-A62F-BD4B53BADB6C}" type="presOf" srcId="{2B6C2972-54EA-6D4E-8C10-9F0B58F0A900}" destId="{9C27F0A8-4C60-3248-9BFE-B42C4A3E9217}" srcOrd="1" destOrd="3" presId="urn:microsoft.com/office/officeart/2005/8/layout/hProcess4"/>
    <dgm:cxn modelId="{5E661A6E-2511-D74D-B34B-7BA910F7701B}" type="presOf" srcId="{340EFCF9-31CB-5C4B-A83C-AC9138198DEB}" destId="{6E77B6D8-0AA8-A44D-9E85-7B9A0BA36B9F}" srcOrd="1" destOrd="1" presId="urn:microsoft.com/office/officeart/2005/8/layout/hProcess4"/>
    <dgm:cxn modelId="{5DE82F6E-0EB9-D048-A2B7-733DA36851A3}" type="presOf" srcId="{A7FE4484-FBCA-2A45-8AC0-1E003DA56D1F}" destId="{9C27F0A8-4C60-3248-9BFE-B42C4A3E9217}" srcOrd="1" destOrd="2" presId="urn:microsoft.com/office/officeart/2005/8/layout/hProcess4"/>
    <dgm:cxn modelId="{33F7B872-9E3C-9C44-8156-DD44DC335A75}" type="presOf" srcId="{C2796CFB-DE65-374A-9A9D-541A89461426}" destId="{DFC03D41-6BE0-9F4B-9751-2B888EF438B1}" srcOrd="0" destOrd="0" presId="urn:microsoft.com/office/officeart/2005/8/layout/hProcess4"/>
    <dgm:cxn modelId="{914D8D75-8096-B648-BEF1-D63388A39037}" srcId="{BCDC90DD-75F9-654F-BB82-01123257F45C}" destId="{2B6C2972-54EA-6D4E-8C10-9F0B58F0A900}" srcOrd="3" destOrd="0" parTransId="{03E79C89-F0EF-D94D-8C04-562386EA5E7B}" sibTransId="{C4B5DB1F-FBC3-A44F-BC81-B55E29EBE790}"/>
    <dgm:cxn modelId="{2995C67A-29AB-994E-B0A3-B3F99D1EEB78}" type="presOf" srcId="{85E448EA-2476-224F-B787-51662E6ADBF1}" destId="{80830FB5-F6A7-554D-800E-9FF48A84478E}" srcOrd="0" destOrd="0" presId="urn:microsoft.com/office/officeart/2005/8/layout/hProcess4"/>
    <dgm:cxn modelId="{B465D37B-612C-FA40-9E25-966B45FB0D78}" srcId="{BCDC90DD-75F9-654F-BB82-01123257F45C}" destId="{794B9CB8-3CBD-3B4D-A20D-4FA07354A964}" srcOrd="0" destOrd="0" parTransId="{FA2D0983-EB21-B04A-9516-456235D2738D}" sibTransId="{7544AFAE-B757-FF4A-8381-E70278D64AB5}"/>
    <dgm:cxn modelId="{4E4A3E83-6B2D-5B4C-914C-C78F619315C8}" type="presOf" srcId="{7C73B169-A807-F344-8C25-4B4C783C34D9}" destId="{E146933B-B3A6-434F-8D12-E234E69F3331}" srcOrd="1" destOrd="0" presId="urn:microsoft.com/office/officeart/2005/8/layout/hProcess4"/>
    <dgm:cxn modelId="{37972B87-C9A6-D044-B569-BA80AD9E65A2}" type="presOf" srcId="{FC6324DC-ABF6-8940-A631-6A5613B5000C}" destId="{1EE184F4-77AD-2844-8A71-11AFA0B02609}" srcOrd="0" destOrd="0" presId="urn:microsoft.com/office/officeart/2005/8/layout/hProcess4"/>
    <dgm:cxn modelId="{BFAF6F87-F473-7445-83F5-C3812C175FE7}" type="presOf" srcId="{8A175A0E-3019-5F4A-A062-C861D3ECDC1E}" destId="{1E17F3FD-E2B0-E94D-9D75-614A40EBA298}" srcOrd="0" destOrd="1" presId="urn:microsoft.com/office/officeart/2005/8/layout/hProcess4"/>
    <dgm:cxn modelId="{85986A8A-7C74-D344-95FC-D1578858722D}" type="presOf" srcId="{0B6405A5-8A8F-CE48-9064-0DF769ECBEB3}" destId="{9786AAA3-D196-C842-B5C7-D19959D0DAE2}" srcOrd="0" destOrd="2" presId="urn:microsoft.com/office/officeart/2005/8/layout/hProcess4"/>
    <dgm:cxn modelId="{D375FD8C-B2C4-0B4B-B8F9-67DDE82A200F}" srcId="{E5FAA8BE-D903-E847-B8A2-18D668349831}" destId="{652A902B-92E0-2948-91EA-7BB3E741D6A0}" srcOrd="3" destOrd="0" parTransId="{28AD0C25-D659-6648-9018-630F89C0733F}" sibTransId="{E049265F-FB0E-6445-9F4F-F3E66400927A}"/>
    <dgm:cxn modelId="{47564792-009E-804A-9034-9521C2A604E9}" type="presOf" srcId="{794B9CB8-3CBD-3B4D-A20D-4FA07354A964}" destId="{9C27F0A8-4C60-3248-9BFE-B42C4A3E9217}" srcOrd="1" destOrd="0" presId="urn:microsoft.com/office/officeart/2005/8/layout/hProcess4"/>
    <dgm:cxn modelId="{C487C292-4772-2840-9D54-93C751222923}" srcId="{E5FAA8BE-D903-E847-B8A2-18D668349831}" destId="{BCDC90DD-75F9-654F-BB82-01123257F45C}" srcOrd="2" destOrd="0" parTransId="{944C3762-5550-CD4A-9FCD-690AC4AED36B}" sibTransId="{FC6324DC-ABF6-8940-A631-6A5613B5000C}"/>
    <dgm:cxn modelId="{12C501AD-AD2F-0E42-87F8-F40E69459161}" srcId="{BCDC90DD-75F9-654F-BB82-01123257F45C}" destId="{12B1C1F7-3D27-A549-873F-8A8A343F8ADF}" srcOrd="4" destOrd="0" parTransId="{75D48BC7-CCBE-8241-B078-9A131567D054}" sibTransId="{EDEA0767-3A8F-654C-AEC0-2A1DA56FACB8}"/>
    <dgm:cxn modelId="{6EF917AD-5854-C34D-95F3-68EC9139C3F0}" srcId="{652A902B-92E0-2948-91EA-7BB3E741D6A0}" destId="{9F3948AA-C4E0-054E-809F-51FFA69C4250}" srcOrd="0" destOrd="0" parTransId="{E50E844A-83C8-EC44-9709-F03DB18EE4DB}" sibTransId="{9820782E-F6F9-D14C-8846-5EF2F32F7993}"/>
    <dgm:cxn modelId="{6E2852B7-BF23-8341-9D19-079C20FB2CEC}" type="presOf" srcId="{7C73B169-A807-F344-8C25-4B4C783C34D9}" destId="{48A49A86-FD55-0043-8066-021543F24B4D}" srcOrd="0" destOrd="0" presId="urn:microsoft.com/office/officeart/2005/8/layout/hProcess4"/>
    <dgm:cxn modelId="{D1CE1FC3-F8AF-8945-B668-48EFA05905CC}" type="presOf" srcId="{71888C73-8EEF-DE44-9121-EFE001F0C7DF}" destId="{E116502A-3339-B44A-88F7-9ABB4330A2BA}" srcOrd="1" destOrd="1" presId="urn:microsoft.com/office/officeart/2005/8/layout/hProcess4"/>
    <dgm:cxn modelId="{ED1D79C5-B331-F949-B877-2F1FD51D09C2}" type="presOf" srcId="{340EFCF9-31CB-5C4B-A83C-AC9138198DEB}" destId="{29E513C5-9780-E044-A397-84576DE10FD8}" srcOrd="0" destOrd="1" presId="urn:microsoft.com/office/officeart/2005/8/layout/hProcess4"/>
    <dgm:cxn modelId="{A3AB73C7-85EE-E24F-A869-689F9F269C3A}" type="presOf" srcId="{12B1C1F7-3D27-A549-873F-8A8A343F8ADF}" destId="{9C27F0A8-4C60-3248-9BFE-B42C4A3E9217}" srcOrd="1" destOrd="4" presId="urn:microsoft.com/office/officeart/2005/8/layout/hProcess4"/>
    <dgm:cxn modelId="{3257DCCA-4F5C-244C-9F73-2D6A214921C7}" type="presOf" srcId="{00FCDC1C-1BE8-1049-AF96-85C7846BD0DF}" destId="{8412BE13-D5A7-D249-B13D-F7F200D28DD7}" srcOrd="0" destOrd="0" presId="urn:microsoft.com/office/officeart/2005/8/layout/hProcess4"/>
    <dgm:cxn modelId="{0804C1D2-A33E-4A4C-B49B-752331BF6F52}" type="presOf" srcId="{5500732D-5F6B-BE4D-90CF-AC55D98A3098}" destId="{24AC6200-1919-644A-9F56-D21F0FE23BD6}" srcOrd="0" destOrd="0" presId="urn:microsoft.com/office/officeart/2005/8/layout/hProcess4"/>
    <dgm:cxn modelId="{BA8753D3-51DD-DE42-AFAA-A8A7CC7A6C3F}" type="presOf" srcId="{E5FAA8BE-D903-E847-B8A2-18D668349831}" destId="{268E99B2-7564-8A46-B54F-5ACF5770B207}" srcOrd="0" destOrd="0" presId="urn:microsoft.com/office/officeart/2005/8/layout/hProcess4"/>
    <dgm:cxn modelId="{DE0435DA-7604-8347-B2BC-CC0C590D5BC6}" type="presOf" srcId="{12B1C1F7-3D27-A549-873F-8A8A343F8ADF}" destId="{1E17F3FD-E2B0-E94D-9D75-614A40EBA298}" srcOrd="0" destOrd="4" presId="urn:microsoft.com/office/officeart/2005/8/layout/hProcess4"/>
    <dgm:cxn modelId="{FCC709E5-FDE2-FD43-A382-1F32673CCB5A}" srcId="{00FCDC1C-1BE8-1049-AF96-85C7846BD0DF}" destId="{7C73B169-A807-F344-8C25-4B4C783C34D9}" srcOrd="0" destOrd="0" parTransId="{CF1A3EBB-5346-BB46-A4EA-65D7B42F0BA5}" sibTransId="{96F54F7E-7AB7-C548-B7AE-73E0B811B36A}"/>
    <dgm:cxn modelId="{6E1BC3E5-6C5B-804E-8135-C98865ED030C}" srcId="{BCDC90DD-75F9-654F-BB82-01123257F45C}" destId="{8A175A0E-3019-5F4A-A062-C861D3ECDC1E}" srcOrd="1" destOrd="0" parTransId="{BA1C41AF-445E-024D-A395-B76A0BD5E72C}" sibTransId="{E4EDD97E-8A55-F34C-B4F5-7A97FDD21ADC}"/>
    <dgm:cxn modelId="{A4F16BEE-3E14-A545-A333-DD1063CB5774}" type="presOf" srcId="{8A175A0E-3019-5F4A-A062-C861D3ECDC1E}" destId="{9C27F0A8-4C60-3248-9BFE-B42C4A3E9217}" srcOrd="1" destOrd="1" presId="urn:microsoft.com/office/officeart/2005/8/layout/hProcess4"/>
    <dgm:cxn modelId="{05CE6EEE-24C1-C14F-B946-FACFBC687940}" srcId="{85E448EA-2476-224F-B787-51662E6ADBF1}" destId="{6AEBCAFD-CB20-F64D-A633-38C211CD4C62}" srcOrd="0" destOrd="0" parTransId="{37CE2C2B-65D2-6A4D-880B-38483735E779}" sibTransId="{567A5D5A-0EB9-8248-B864-A3256965E53B}"/>
    <dgm:cxn modelId="{47B1E5F5-40F2-0E43-9309-234EA1BD46F9}" type="presOf" srcId="{0B6405A5-8A8F-CE48-9064-0DF769ECBEB3}" destId="{E116502A-3339-B44A-88F7-9ABB4330A2BA}" srcOrd="1" destOrd="2" presId="urn:microsoft.com/office/officeart/2005/8/layout/hProcess4"/>
    <dgm:cxn modelId="{5B81F3F7-4058-B24D-A59F-9E3E93A6BCD7}" type="presOf" srcId="{71888C73-8EEF-DE44-9121-EFE001F0C7DF}" destId="{9786AAA3-D196-C842-B5C7-D19959D0DAE2}" srcOrd="0" destOrd="1" presId="urn:microsoft.com/office/officeart/2005/8/layout/hProcess4"/>
    <dgm:cxn modelId="{ADA2E4FC-6978-864D-9F5D-52FDF9E06950}" srcId="{85E448EA-2476-224F-B787-51662E6ADBF1}" destId="{340EFCF9-31CB-5C4B-A83C-AC9138198DEB}" srcOrd="1" destOrd="0" parTransId="{DC5454F8-55F6-294F-90B5-66E21D27FCDB}" sibTransId="{9AE04A43-7B7C-DC45-85F5-52E15C8B8C3A}"/>
    <dgm:cxn modelId="{B69EAAFD-426C-C44B-9271-6D62CF556F27}" type="presOf" srcId="{6AEBCAFD-CB20-F64D-A633-38C211CD4C62}" destId="{29E513C5-9780-E044-A397-84576DE10FD8}" srcOrd="0" destOrd="0" presId="urn:microsoft.com/office/officeart/2005/8/layout/hProcess4"/>
    <dgm:cxn modelId="{CB8BC08E-638F-9A4B-A995-E26D281111EE}" type="presParOf" srcId="{268E99B2-7564-8A46-B54F-5ACF5770B207}" destId="{5AB269AA-908A-DA48-864C-536CDA89FD44}" srcOrd="0" destOrd="0" presId="urn:microsoft.com/office/officeart/2005/8/layout/hProcess4"/>
    <dgm:cxn modelId="{A2AA12F0-B121-5546-8706-4081DC10A0A0}" type="presParOf" srcId="{268E99B2-7564-8A46-B54F-5ACF5770B207}" destId="{43344892-C65C-4D48-A89E-7B4280FB22B6}" srcOrd="1" destOrd="0" presId="urn:microsoft.com/office/officeart/2005/8/layout/hProcess4"/>
    <dgm:cxn modelId="{F88ADB6E-9658-9344-9671-BBB8C03D8775}" type="presParOf" srcId="{268E99B2-7564-8A46-B54F-5ACF5770B207}" destId="{1F369FA1-6B06-6348-97B7-481C129C6494}" srcOrd="2" destOrd="0" presId="urn:microsoft.com/office/officeart/2005/8/layout/hProcess4"/>
    <dgm:cxn modelId="{9308EB38-DB14-E449-AC09-F30C87090AD1}" type="presParOf" srcId="{1F369FA1-6B06-6348-97B7-481C129C6494}" destId="{90356C06-94F4-634E-A346-91455FCDE6D9}" srcOrd="0" destOrd="0" presId="urn:microsoft.com/office/officeart/2005/8/layout/hProcess4"/>
    <dgm:cxn modelId="{C55A4D0A-E3C9-744B-BF49-2B8852050D1A}" type="presParOf" srcId="{90356C06-94F4-634E-A346-91455FCDE6D9}" destId="{43663AEF-0619-2542-877B-EE7619D361BF}" srcOrd="0" destOrd="0" presId="urn:microsoft.com/office/officeart/2005/8/layout/hProcess4"/>
    <dgm:cxn modelId="{50AE472E-7ED5-2144-B080-50656FD8FCDF}" type="presParOf" srcId="{90356C06-94F4-634E-A346-91455FCDE6D9}" destId="{48A49A86-FD55-0043-8066-021543F24B4D}" srcOrd="1" destOrd="0" presId="urn:microsoft.com/office/officeart/2005/8/layout/hProcess4"/>
    <dgm:cxn modelId="{7D39A5F5-54FA-184D-B769-BBAB71F1A02D}" type="presParOf" srcId="{90356C06-94F4-634E-A346-91455FCDE6D9}" destId="{E146933B-B3A6-434F-8D12-E234E69F3331}" srcOrd="2" destOrd="0" presId="urn:microsoft.com/office/officeart/2005/8/layout/hProcess4"/>
    <dgm:cxn modelId="{9AE40312-727A-6443-B147-B72CA08C3093}" type="presParOf" srcId="{90356C06-94F4-634E-A346-91455FCDE6D9}" destId="{8412BE13-D5A7-D249-B13D-F7F200D28DD7}" srcOrd="3" destOrd="0" presId="urn:microsoft.com/office/officeart/2005/8/layout/hProcess4"/>
    <dgm:cxn modelId="{2AF544A9-7CB4-1C47-BE72-FA9C6CA1647E}" type="presParOf" srcId="{90356C06-94F4-634E-A346-91455FCDE6D9}" destId="{52534816-D84C-944E-961E-A8F09D9E19F2}" srcOrd="4" destOrd="0" presId="urn:microsoft.com/office/officeart/2005/8/layout/hProcess4"/>
    <dgm:cxn modelId="{AB77E3C2-0A36-1C47-8194-8BF42DDD0019}" type="presParOf" srcId="{1F369FA1-6B06-6348-97B7-481C129C6494}" destId="{DFC03D41-6BE0-9F4B-9751-2B888EF438B1}" srcOrd="1" destOrd="0" presId="urn:microsoft.com/office/officeart/2005/8/layout/hProcess4"/>
    <dgm:cxn modelId="{22165AAA-0FA3-9541-9177-79D47466F953}" type="presParOf" srcId="{1F369FA1-6B06-6348-97B7-481C129C6494}" destId="{BE0801F0-59CD-5F4B-88BB-9D8C08244498}" srcOrd="2" destOrd="0" presId="urn:microsoft.com/office/officeart/2005/8/layout/hProcess4"/>
    <dgm:cxn modelId="{E1CDDA4A-760B-404F-823D-95F191DDAA21}" type="presParOf" srcId="{BE0801F0-59CD-5F4B-88BB-9D8C08244498}" destId="{1E2C7284-CBE1-844C-BF05-0B50AA8157B6}" srcOrd="0" destOrd="0" presId="urn:microsoft.com/office/officeart/2005/8/layout/hProcess4"/>
    <dgm:cxn modelId="{0DA504BE-5E6F-9F47-A50F-4BE5BC2DCEF2}" type="presParOf" srcId="{BE0801F0-59CD-5F4B-88BB-9D8C08244498}" destId="{29E513C5-9780-E044-A397-84576DE10FD8}" srcOrd="1" destOrd="0" presId="urn:microsoft.com/office/officeart/2005/8/layout/hProcess4"/>
    <dgm:cxn modelId="{9B896655-E542-0847-8135-EE91E87DDD14}" type="presParOf" srcId="{BE0801F0-59CD-5F4B-88BB-9D8C08244498}" destId="{6E77B6D8-0AA8-A44D-9E85-7B9A0BA36B9F}" srcOrd="2" destOrd="0" presId="urn:microsoft.com/office/officeart/2005/8/layout/hProcess4"/>
    <dgm:cxn modelId="{E094D519-1103-1B45-BB8E-F063677453B1}" type="presParOf" srcId="{BE0801F0-59CD-5F4B-88BB-9D8C08244498}" destId="{80830FB5-F6A7-554D-800E-9FF48A84478E}" srcOrd="3" destOrd="0" presId="urn:microsoft.com/office/officeart/2005/8/layout/hProcess4"/>
    <dgm:cxn modelId="{E50F658B-611B-EF48-B0CA-87F21E34F96E}" type="presParOf" srcId="{BE0801F0-59CD-5F4B-88BB-9D8C08244498}" destId="{B1122016-4F2B-0A40-92E6-35FB810118C5}" srcOrd="4" destOrd="0" presId="urn:microsoft.com/office/officeart/2005/8/layout/hProcess4"/>
    <dgm:cxn modelId="{F4009A00-CAD6-D94A-AE80-0253FA9F6572}" type="presParOf" srcId="{1F369FA1-6B06-6348-97B7-481C129C6494}" destId="{24AC6200-1919-644A-9F56-D21F0FE23BD6}" srcOrd="3" destOrd="0" presId="urn:microsoft.com/office/officeart/2005/8/layout/hProcess4"/>
    <dgm:cxn modelId="{90B31846-DD1D-5246-BC85-6A7449D37429}" type="presParOf" srcId="{1F369FA1-6B06-6348-97B7-481C129C6494}" destId="{0216F324-ECCA-6243-ACAD-277177E7B1F8}" srcOrd="4" destOrd="0" presId="urn:microsoft.com/office/officeart/2005/8/layout/hProcess4"/>
    <dgm:cxn modelId="{8F79465F-D62C-0345-B1C0-B06707A71212}" type="presParOf" srcId="{0216F324-ECCA-6243-ACAD-277177E7B1F8}" destId="{F438A944-4A93-7A4A-878C-0C04A8A51844}" srcOrd="0" destOrd="0" presId="urn:microsoft.com/office/officeart/2005/8/layout/hProcess4"/>
    <dgm:cxn modelId="{D0F9AEF7-554F-C248-BFC3-30730536917C}" type="presParOf" srcId="{0216F324-ECCA-6243-ACAD-277177E7B1F8}" destId="{1E17F3FD-E2B0-E94D-9D75-614A40EBA298}" srcOrd="1" destOrd="0" presId="urn:microsoft.com/office/officeart/2005/8/layout/hProcess4"/>
    <dgm:cxn modelId="{A3372C16-EA8B-724F-8ADE-17CFE523FF77}" type="presParOf" srcId="{0216F324-ECCA-6243-ACAD-277177E7B1F8}" destId="{9C27F0A8-4C60-3248-9BFE-B42C4A3E9217}" srcOrd="2" destOrd="0" presId="urn:microsoft.com/office/officeart/2005/8/layout/hProcess4"/>
    <dgm:cxn modelId="{BA368EF4-2F07-EA41-A21B-087F177648D8}" type="presParOf" srcId="{0216F324-ECCA-6243-ACAD-277177E7B1F8}" destId="{2EED23DA-A80C-994D-830E-935FCB07EAAC}" srcOrd="3" destOrd="0" presId="urn:microsoft.com/office/officeart/2005/8/layout/hProcess4"/>
    <dgm:cxn modelId="{78CF48A1-7733-FC44-8216-E7590C2BD767}" type="presParOf" srcId="{0216F324-ECCA-6243-ACAD-277177E7B1F8}" destId="{D3B710BF-E730-F64B-A9C6-8F1E321E75C3}" srcOrd="4" destOrd="0" presId="urn:microsoft.com/office/officeart/2005/8/layout/hProcess4"/>
    <dgm:cxn modelId="{32089349-FB8D-704F-ADEF-9FB7BC1CDB30}" type="presParOf" srcId="{1F369FA1-6B06-6348-97B7-481C129C6494}" destId="{1EE184F4-77AD-2844-8A71-11AFA0B02609}" srcOrd="5" destOrd="0" presId="urn:microsoft.com/office/officeart/2005/8/layout/hProcess4"/>
    <dgm:cxn modelId="{201CB44E-238C-F647-98EC-BB563D4C86EB}" type="presParOf" srcId="{1F369FA1-6B06-6348-97B7-481C129C6494}" destId="{93ACBEFE-B3A0-3C43-B7B8-BF5970EAFE43}" srcOrd="6" destOrd="0" presId="urn:microsoft.com/office/officeart/2005/8/layout/hProcess4"/>
    <dgm:cxn modelId="{54545E25-5610-7E4C-BFAA-F08EF9F722CB}" type="presParOf" srcId="{93ACBEFE-B3A0-3C43-B7B8-BF5970EAFE43}" destId="{0BCFBEF4-6D00-C347-8BAD-CBD1F930D6DD}" srcOrd="0" destOrd="0" presId="urn:microsoft.com/office/officeart/2005/8/layout/hProcess4"/>
    <dgm:cxn modelId="{FFAB85D1-FD91-5741-9B3C-4F02A4548B64}" type="presParOf" srcId="{93ACBEFE-B3A0-3C43-B7B8-BF5970EAFE43}" destId="{9786AAA3-D196-C842-B5C7-D19959D0DAE2}" srcOrd="1" destOrd="0" presId="urn:microsoft.com/office/officeart/2005/8/layout/hProcess4"/>
    <dgm:cxn modelId="{17B0DC41-C7EB-4948-8168-809C5DD8D568}" type="presParOf" srcId="{93ACBEFE-B3A0-3C43-B7B8-BF5970EAFE43}" destId="{E116502A-3339-B44A-88F7-9ABB4330A2BA}" srcOrd="2" destOrd="0" presId="urn:microsoft.com/office/officeart/2005/8/layout/hProcess4"/>
    <dgm:cxn modelId="{DD9D9AB5-26FB-3449-842A-2F94A18E229B}" type="presParOf" srcId="{93ACBEFE-B3A0-3C43-B7B8-BF5970EAFE43}" destId="{BBEF8339-F10E-A74D-A7FF-5D14713D899C}" srcOrd="3" destOrd="0" presId="urn:microsoft.com/office/officeart/2005/8/layout/hProcess4"/>
    <dgm:cxn modelId="{DAB2E2F5-EBE7-C340-9EB5-3FF7D0DF04C3}" type="presParOf" srcId="{93ACBEFE-B3A0-3C43-B7B8-BF5970EAFE43}" destId="{C2300B8D-A03E-7040-B9D9-FC0075E4C061}"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49A86-FD55-0043-8066-021543F24B4D}">
      <dsp:nvSpPr>
        <dsp:cNvPr id="0" name=""/>
        <dsp:cNvSpPr/>
      </dsp:nvSpPr>
      <dsp:spPr>
        <a:xfrm>
          <a:off x="343" y="1410629"/>
          <a:ext cx="2333099" cy="16527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None/>
          </a:pPr>
          <a:r>
            <a:rPr lang="it-IT" sz="1400" b="0" i="1" kern="1200" dirty="0"/>
            <a:t>Life </a:t>
          </a:r>
          <a:r>
            <a:rPr lang="it-IT" sz="1400" b="0" i="1" kern="1200" dirty="0" err="1"/>
            <a:t>Skills</a:t>
          </a:r>
          <a:r>
            <a:rPr lang="it-IT" sz="1400" b="0" i="1" kern="1200" dirty="0"/>
            <a:t> </a:t>
          </a:r>
          <a:r>
            <a:rPr lang="it-IT" sz="1400" b="0" i="1" kern="1200" dirty="0" err="1"/>
            <a:t>Education</a:t>
          </a:r>
          <a:r>
            <a:rPr lang="it-IT" sz="1400" b="0" i="1" kern="1200" dirty="0"/>
            <a:t> for </a:t>
          </a:r>
          <a:r>
            <a:rPr lang="it-IT" sz="1400" b="0" i="1" kern="1200" dirty="0" err="1"/>
            <a:t>children</a:t>
          </a:r>
          <a:r>
            <a:rPr lang="it-IT" sz="1400" b="0" i="1" kern="1200" dirty="0"/>
            <a:t> and </a:t>
          </a:r>
          <a:r>
            <a:rPr lang="it-IT" sz="1400" b="0" i="1" kern="1200" dirty="0" err="1"/>
            <a:t>adolescents</a:t>
          </a:r>
          <a:r>
            <a:rPr lang="it-IT" sz="1400" b="0" i="1" kern="1200" dirty="0"/>
            <a:t> in </a:t>
          </a:r>
          <a:r>
            <a:rPr lang="it-IT" sz="1400" b="0" i="1" kern="1200" dirty="0" err="1"/>
            <a:t>schools</a:t>
          </a:r>
          <a:r>
            <a:rPr lang="it-IT" sz="1400" b="0" i="1" kern="1200" dirty="0"/>
            <a:t>             </a:t>
          </a:r>
          <a:r>
            <a:rPr lang="it-IT" sz="1400" b="1" i="1" kern="1200" dirty="0"/>
            <a:t>  (</a:t>
          </a:r>
          <a:r>
            <a:rPr lang="it-IT" sz="1400" b="1" i="1" kern="1200" dirty="0" err="1"/>
            <a:t>Programme</a:t>
          </a:r>
          <a:r>
            <a:rPr lang="it-IT" sz="1400" b="1" i="1" kern="1200" dirty="0"/>
            <a:t> on </a:t>
          </a:r>
          <a:r>
            <a:rPr lang="it-IT" sz="1400" b="1" i="1" kern="1200" dirty="0" err="1"/>
            <a:t>Mental</a:t>
          </a:r>
          <a:r>
            <a:rPr lang="it-IT" sz="1400" b="1" i="1" kern="1200" dirty="0"/>
            <a:t> </a:t>
          </a:r>
          <a:r>
            <a:rPr lang="it-IT" sz="1400" b="1" i="1" kern="1200" dirty="0" err="1"/>
            <a:t>Health</a:t>
          </a:r>
          <a:r>
            <a:rPr lang="it-IT" sz="1400" b="1" i="1" kern="1200" dirty="0"/>
            <a:t> - WHO 1997)</a:t>
          </a:r>
          <a:r>
            <a:rPr lang="it-IT" sz="1400" b="1" kern="1200" dirty="0"/>
            <a:t> </a:t>
          </a:r>
        </a:p>
      </dsp:txBody>
      <dsp:txXfrm>
        <a:off x="38378" y="1448664"/>
        <a:ext cx="2257029" cy="1222534"/>
      </dsp:txXfrm>
    </dsp:sp>
    <dsp:sp modelId="{DFC03D41-6BE0-9F4B-9751-2B888EF438B1}">
      <dsp:nvSpPr>
        <dsp:cNvPr id="0" name=""/>
        <dsp:cNvSpPr/>
      </dsp:nvSpPr>
      <dsp:spPr>
        <a:xfrm>
          <a:off x="1248166" y="1597086"/>
          <a:ext cx="2547606" cy="2547606"/>
        </a:xfrm>
        <a:prstGeom prst="leftCircularArrow">
          <a:avLst>
            <a:gd name="adj1" fmla="val 3408"/>
            <a:gd name="adj2" fmla="val 421979"/>
            <a:gd name="adj3" fmla="val 2078331"/>
            <a:gd name="adj4" fmla="val 8905330"/>
            <a:gd name="adj5" fmla="val 397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12BE13-D5A7-D249-B13D-F7F200D28DD7}">
      <dsp:nvSpPr>
        <dsp:cNvPr id="0" name=""/>
        <dsp:cNvSpPr/>
      </dsp:nvSpPr>
      <dsp:spPr>
        <a:xfrm>
          <a:off x="626312" y="2964784"/>
          <a:ext cx="1781212" cy="523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WHO</a:t>
          </a:r>
        </a:p>
      </dsp:txBody>
      <dsp:txXfrm>
        <a:off x="641656" y="2980128"/>
        <a:ext cx="1750524" cy="493192"/>
      </dsp:txXfrm>
    </dsp:sp>
    <dsp:sp modelId="{29E513C5-9780-E044-A397-84576DE10FD8}">
      <dsp:nvSpPr>
        <dsp:cNvPr id="0" name=""/>
        <dsp:cNvSpPr/>
      </dsp:nvSpPr>
      <dsp:spPr>
        <a:xfrm>
          <a:off x="2804962" y="1410629"/>
          <a:ext cx="2393214" cy="16527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ts val="816"/>
            </a:spcAft>
            <a:buChar char="•"/>
          </a:pPr>
          <a:r>
            <a:rPr lang="it-IT" sz="1400" kern="1200" dirty="0"/>
            <a:t>Gruppi di sviluppo o gruppi di lavoro</a:t>
          </a:r>
        </a:p>
        <a:p>
          <a:pPr marL="114300" lvl="1" indent="-114300" algn="l" defTabSz="622300">
            <a:lnSpc>
              <a:spcPct val="90000"/>
            </a:lnSpc>
            <a:spcBef>
              <a:spcPct val="0"/>
            </a:spcBef>
            <a:spcAft>
              <a:spcPts val="816"/>
            </a:spcAft>
            <a:buChar char="•"/>
          </a:pPr>
          <a:r>
            <a:rPr lang="it-IT" sz="1400" kern="1200" dirty="0"/>
            <a:t>Gruppo consultivo o tecnico/scientifico</a:t>
          </a:r>
        </a:p>
      </dsp:txBody>
      <dsp:txXfrm>
        <a:off x="2842997" y="1802829"/>
        <a:ext cx="2317144" cy="1222534"/>
      </dsp:txXfrm>
    </dsp:sp>
    <dsp:sp modelId="{24AC6200-1919-644A-9F56-D21F0FE23BD6}">
      <dsp:nvSpPr>
        <dsp:cNvPr id="0" name=""/>
        <dsp:cNvSpPr/>
      </dsp:nvSpPr>
      <dsp:spPr>
        <a:xfrm>
          <a:off x="4095055" y="343015"/>
          <a:ext cx="2810932" cy="2810932"/>
        </a:xfrm>
        <a:prstGeom prst="circularArrow">
          <a:avLst>
            <a:gd name="adj1" fmla="val 3089"/>
            <a:gd name="adj2" fmla="val 379568"/>
            <a:gd name="adj3" fmla="val 19309446"/>
            <a:gd name="adj4" fmla="val 12440035"/>
            <a:gd name="adj5" fmla="val 36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830FB5-F6A7-554D-800E-9FF48A84478E}">
      <dsp:nvSpPr>
        <dsp:cNvPr id="0" name=""/>
        <dsp:cNvSpPr/>
      </dsp:nvSpPr>
      <dsp:spPr>
        <a:xfrm>
          <a:off x="3444941" y="1146319"/>
          <a:ext cx="1781212" cy="5286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Organizzazione</a:t>
          </a:r>
        </a:p>
      </dsp:txBody>
      <dsp:txXfrm>
        <a:off x="3460424" y="1161802"/>
        <a:ext cx="1750246" cy="497653"/>
      </dsp:txXfrm>
    </dsp:sp>
    <dsp:sp modelId="{1E17F3FD-E2B0-E94D-9D75-614A40EBA298}">
      <dsp:nvSpPr>
        <dsp:cNvPr id="0" name=""/>
        <dsp:cNvSpPr/>
      </dsp:nvSpPr>
      <dsp:spPr>
        <a:xfrm>
          <a:off x="5639640" y="1410629"/>
          <a:ext cx="2372695" cy="16527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ts val="180"/>
            </a:spcAft>
            <a:buChar char="•"/>
          </a:pPr>
          <a:r>
            <a:rPr lang="it-IT" sz="1200" b="1" kern="1200" dirty="0"/>
            <a:t>Individuate le Life </a:t>
          </a:r>
          <a:r>
            <a:rPr lang="it-IT" sz="1200" b="1" kern="1200" dirty="0" err="1"/>
            <a:t>Skills</a:t>
          </a:r>
          <a:endParaRPr lang="it-IT" sz="1200" b="1" kern="1200" dirty="0"/>
        </a:p>
        <a:p>
          <a:pPr marL="114300" lvl="1" indent="-114300" algn="l" defTabSz="533400">
            <a:lnSpc>
              <a:spcPct val="90000"/>
            </a:lnSpc>
            <a:spcBef>
              <a:spcPct val="0"/>
            </a:spcBef>
            <a:spcAft>
              <a:spcPts val="180"/>
            </a:spcAft>
            <a:buChar char="•"/>
          </a:pPr>
          <a:r>
            <a:rPr lang="it-IT" sz="1200" kern="1200" dirty="0"/>
            <a:t>Formazione operatori</a:t>
          </a:r>
        </a:p>
        <a:p>
          <a:pPr marL="114300" lvl="1" indent="-114300" algn="l" defTabSz="533400">
            <a:lnSpc>
              <a:spcPct val="90000"/>
            </a:lnSpc>
            <a:spcBef>
              <a:spcPct val="0"/>
            </a:spcBef>
            <a:spcAft>
              <a:spcPts val="180"/>
            </a:spcAft>
            <a:buChar char="•"/>
          </a:pPr>
          <a:r>
            <a:rPr lang="it-IT" sz="1200" kern="1200" dirty="0"/>
            <a:t>Definizione obiettivi ed indicatori</a:t>
          </a:r>
        </a:p>
        <a:p>
          <a:pPr marL="114300" lvl="1" indent="-114300" algn="l" defTabSz="533400">
            <a:lnSpc>
              <a:spcPct val="90000"/>
            </a:lnSpc>
            <a:spcBef>
              <a:spcPct val="0"/>
            </a:spcBef>
            <a:spcAft>
              <a:spcPts val="180"/>
            </a:spcAft>
            <a:buChar char="•"/>
          </a:pPr>
          <a:r>
            <a:rPr lang="it-IT" sz="1200" kern="1200" dirty="0"/>
            <a:t>Avvio processo</a:t>
          </a:r>
        </a:p>
        <a:p>
          <a:pPr marL="114300" lvl="1" indent="-114300" algn="l" defTabSz="533400">
            <a:lnSpc>
              <a:spcPct val="90000"/>
            </a:lnSpc>
            <a:spcBef>
              <a:spcPct val="0"/>
            </a:spcBef>
            <a:spcAft>
              <a:spcPts val="180"/>
            </a:spcAft>
            <a:buChar char="•"/>
          </a:pPr>
          <a:r>
            <a:rPr lang="it-IT" sz="1200" kern="1200" dirty="0"/>
            <a:t>Osservazione mirata (in funzione degli obiettivi</a:t>
          </a:r>
          <a:r>
            <a:rPr lang="it-IT" sz="900" kern="1200" dirty="0"/>
            <a:t>)</a:t>
          </a:r>
        </a:p>
      </dsp:txBody>
      <dsp:txXfrm>
        <a:off x="5677675" y="1448664"/>
        <a:ext cx="2296625" cy="1222534"/>
      </dsp:txXfrm>
    </dsp:sp>
    <dsp:sp modelId="{1EE184F4-77AD-2844-8A71-11AFA0B02609}">
      <dsp:nvSpPr>
        <dsp:cNvPr id="0" name=""/>
        <dsp:cNvSpPr/>
      </dsp:nvSpPr>
      <dsp:spPr>
        <a:xfrm>
          <a:off x="6884790" y="1548184"/>
          <a:ext cx="2646382" cy="2646382"/>
        </a:xfrm>
        <a:prstGeom prst="leftCircularArrow">
          <a:avLst>
            <a:gd name="adj1" fmla="val 3281"/>
            <a:gd name="adj2" fmla="val 405004"/>
            <a:gd name="adj3" fmla="val 2147209"/>
            <a:gd name="adj4" fmla="val 8991184"/>
            <a:gd name="adj5" fmla="val 382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ED23DA-A80C-994D-830E-935FCB07EAAC}">
      <dsp:nvSpPr>
        <dsp:cNvPr id="0" name=""/>
        <dsp:cNvSpPr/>
      </dsp:nvSpPr>
      <dsp:spPr>
        <a:xfrm>
          <a:off x="6254503" y="2964784"/>
          <a:ext cx="1781212" cy="523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Metodo</a:t>
          </a:r>
        </a:p>
      </dsp:txBody>
      <dsp:txXfrm>
        <a:off x="6269847" y="2980128"/>
        <a:ext cx="1750524" cy="493192"/>
      </dsp:txXfrm>
    </dsp:sp>
    <dsp:sp modelId="{9786AAA3-D196-C842-B5C7-D19959D0DAE2}">
      <dsp:nvSpPr>
        <dsp:cNvPr id="0" name=""/>
        <dsp:cNvSpPr/>
      </dsp:nvSpPr>
      <dsp:spPr>
        <a:xfrm>
          <a:off x="8464400" y="1461022"/>
          <a:ext cx="2504770" cy="16527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ts val="780"/>
            </a:spcAft>
            <a:buChar char="•"/>
          </a:pPr>
          <a:r>
            <a:rPr lang="it-IT" sz="1200" kern="1200" dirty="0">
              <a:solidFill>
                <a:schemeClr val="bg1"/>
              </a:solidFill>
            </a:rPr>
            <a:t> Scale di V. internazionali</a:t>
          </a:r>
        </a:p>
        <a:p>
          <a:pPr marL="114300" lvl="1" indent="-114300" algn="l" defTabSz="533400">
            <a:lnSpc>
              <a:spcPct val="90000"/>
            </a:lnSpc>
            <a:spcBef>
              <a:spcPct val="0"/>
            </a:spcBef>
            <a:spcAft>
              <a:spcPts val="780"/>
            </a:spcAft>
            <a:buChar char="•"/>
          </a:pPr>
          <a:r>
            <a:rPr lang="it-IT" sz="1200" kern="1200" dirty="0">
              <a:solidFill>
                <a:schemeClr val="bg1"/>
              </a:solidFill>
            </a:rPr>
            <a:t> Scale di V. costruite ad hoc da validare</a:t>
          </a:r>
        </a:p>
        <a:p>
          <a:pPr marL="114300" lvl="1" indent="-114300" algn="l" defTabSz="533400">
            <a:lnSpc>
              <a:spcPct val="90000"/>
            </a:lnSpc>
            <a:spcBef>
              <a:spcPct val="0"/>
            </a:spcBef>
            <a:spcAft>
              <a:spcPts val="780"/>
            </a:spcAft>
            <a:buChar char="•"/>
          </a:pPr>
          <a:r>
            <a:rPr lang="it-IT" sz="1200" kern="1200" dirty="0">
              <a:solidFill>
                <a:schemeClr val="bg1"/>
              </a:solidFill>
            </a:rPr>
            <a:t>Discussione ed elaborazione nel gruppo</a:t>
          </a:r>
        </a:p>
      </dsp:txBody>
      <dsp:txXfrm>
        <a:off x="8502435" y="1853222"/>
        <a:ext cx="2428700" cy="1222534"/>
      </dsp:txXfrm>
    </dsp:sp>
    <dsp:sp modelId="{BBEF8339-F10E-A74D-A7FF-5D14713D899C}">
      <dsp:nvSpPr>
        <dsp:cNvPr id="0" name=""/>
        <dsp:cNvSpPr/>
      </dsp:nvSpPr>
      <dsp:spPr>
        <a:xfrm>
          <a:off x="9159813" y="1132539"/>
          <a:ext cx="1781212" cy="5561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Valutazione</a:t>
          </a:r>
        </a:p>
      </dsp:txBody>
      <dsp:txXfrm>
        <a:off x="9176103" y="1148829"/>
        <a:ext cx="1748632" cy="5236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BA9105-559C-F747-A942-344920A15789}" type="datetimeFigureOut">
              <a:rPr lang="it-IT" smtClean="0"/>
              <a:t>09/10/21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AB4D4-3E1C-6A4C-AF38-3C558C744781}" type="slidenum">
              <a:rPr lang="it-IT" smtClean="0"/>
              <a:t>‹N›</a:t>
            </a:fld>
            <a:endParaRPr lang="it-IT"/>
          </a:p>
        </p:txBody>
      </p:sp>
    </p:spTree>
    <p:extLst>
      <p:ext uri="{BB962C8B-B14F-4D97-AF65-F5344CB8AC3E}">
        <p14:creationId xmlns:p14="http://schemas.microsoft.com/office/powerpoint/2010/main" val="2010115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3BAB4D4-3E1C-6A4C-AF38-3C558C744781}" type="slidenum">
              <a:rPr lang="it-IT" smtClean="0"/>
              <a:t>12</a:t>
            </a:fld>
            <a:endParaRPr lang="it-IT"/>
          </a:p>
        </p:txBody>
      </p:sp>
    </p:spTree>
    <p:extLst>
      <p:ext uri="{BB962C8B-B14F-4D97-AF65-F5344CB8AC3E}">
        <p14:creationId xmlns:p14="http://schemas.microsoft.com/office/powerpoint/2010/main" val="3804794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076524B-8EDC-4741-A7B9-439B0D646A99}" type="datetimeFigureOut">
              <a:rPr lang="it-IT" smtClean="0"/>
              <a:t>09/10/21</a:t>
            </a:fld>
            <a:endParaRPr lang="it-IT"/>
          </a:p>
        </p:txBody>
      </p:sp>
      <p:sp>
        <p:nvSpPr>
          <p:cNvPr id="5" name="Footer Placeholder 4"/>
          <p:cNvSpPr>
            <a:spLocks noGrp="1"/>
          </p:cNvSpPr>
          <p:nvPr>
            <p:ph type="ftr" sz="quarter" idx="11"/>
          </p:nvPr>
        </p:nvSpPr>
        <p:spPr>
          <a:xfrm>
            <a:off x="1371600" y="4323845"/>
            <a:ext cx="6400800" cy="365125"/>
          </a:xfrm>
        </p:spPr>
        <p:txBody>
          <a:bodyPr/>
          <a:lstStyle/>
          <a:p>
            <a:endParaRPr lang="it-IT"/>
          </a:p>
        </p:txBody>
      </p:sp>
      <p:sp>
        <p:nvSpPr>
          <p:cNvPr id="6" name="Slide Number Placeholder 5"/>
          <p:cNvSpPr>
            <a:spLocks noGrp="1"/>
          </p:cNvSpPr>
          <p:nvPr>
            <p:ph type="sldNum" sz="quarter" idx="12"/>
          </p:nvPr>
        </p:nvSpPr>
        <p:spPr>
          <a:xfrm>
            <a:off x="8077200" y="1430866"/>
            <a:ext cx="2743200" cy="365125"/>
          </a:xfrm>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236831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76524B-8EDC-4741-A7B9-439B0D646A99}" type="datetimeFigureOut">
              <a:rPr lang="it-IT" smtClean="0"/>
              <a:t>09/10/21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2065041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076524B-8EDC-4741-A7B9-439B0D646A99}" type="datetimeFigureOut">
              <a:rPr lang="it-IT" smtClean="0"/>
              <a:t>09/10/21</a:t>
            </a:fld>
            <a:endParaRPr lang="it-IT"/>
          </a:p>
        </p:txBody>
      </p:sp>
      <p:sp>
        <p:nvSpPr>
          <p:cNvPr id="6" name="Footer Placeholder 5"/>
          <p:cNvSpPr>
            <a:spLocks noGrp="1"/>
          </p:cNvSpPr>
          <p:nvPr>
            <p:ph type="ftr" sz="quarter" idx="11"/>
          </p:nvPr>
        </p:nvSpPr>
        <p:spPr>
          <a:xfrm>
            <a:off x="685800" y="379941"/>
            <a:ext cx="6991492" cy="365125"/>
          </a:xfrm>
        </p:spPr>
        <p:txBody>
          <a:bodyPr/>
          <a:lstStyle/>
          <a:p>
            <a:endParaRPr lang="it-IT"/>
          </a:p>
        </p:txBody>
      </p:sp>
      <p:sp>
        <p:nvSpPr>
          <p:cNvPr id="7" name="Slide Number Placeholder 6"/>
          <p:cNvSpPr>
            <a:spLocks noGrp="1"/>
          </p:cNvSpPr>
          <p:nvPr>
            <p:ph type="sldNum" sz="quarter" idx="12"/>
          </p:nvPr>
        </p:nvSpPr>
        <p:spPr>
          <a:xfrm>
            <a:off x="10862452" y="381000"/>
            <a:ext cx="643748" cy="365125"/>
          </a:xfrm>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1724157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076524B-8EDC-4741-A7B9-439B0D646A99}" type="datetimeFigureOut">
              <a:rPr lang="it-IT" smtClean="0"/>
              <a:t>09/10/21</a:t>
            </a:fld>
            <a:endParaRPr lang="it-IT"/>
          </a:p>
        </p:txBody>
      </p:sp>
      <p:sp>
        <p:nvSpPr>
          <p:cNvPr id="6" name="Footer Placeholder 5"/>
          <p:cNvSpPr>
            <a:spLocks noGrp="1"/>
          </p:cNvSpPr>
          <p:nvPr>
            <p:ph type="ftr" sz="quarter" idx="11"/>
          </p:nvPr>
        </p:nvSpPr>
        <p:spPr>
          <a:xfrm>
            <a:off x="685800" y="379941"/>
            <a:ext cx="6991492" cy="365125"/>
          </a:xfrm>
        </p:spPr>
        <p:txBody>
          <a:bodyPr/>
          <a:lstStyle/>
          <a:p>
            <a:endParaRPr lang="it-IT"/>
          </a:p>
        </p:txBody>
      </p:sp>
      <p:sp>
        <p:nvSpPr>
          <p:cNvPr id="7" name="Slide Number Placeholder 6"/>
          <p:cNvSpPr>
            <a:spLocks noGrp="1"/>
          </p:cNvSpPr>
          <p:nvPr>
            <p:ph type="sldNum" sz="quarter" idx="12"/>
          </p:nvPr>
        </p:nvSpPr>
        <p:spPr>
          <a:xfrm>
            <a:off x="10862452" y="381000"/>
            <a:ext cx="643748" cy="365125"/>
          </a:xfrm>
        </p:spPr>
        <p:txBody>
          <a:bodyPr/>
          <a:lstStyle/>
          <a:p>
            <a:fld id="{4EC61674-DC6F-6845-B26B-01B096B90008}" type="slidenum">
              <a:rPr lang="it-IT" smtClean="0"/>
              <a:t>‹N›</a:t>
            </a:fld>
            <a:endParaRPr lang="it-IT"/>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28741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076524B-8EDC-4741-A7B9-439B0D646A99}" type="datetimeFigureOut">
              <a:rPr lang="it-IT" smtClean="0"/>
              <a:t>09/10/21</a:t>
            </a:fld>
            <a:endParaRPr lang="it-IT"/>
          </a:p>
        </p:txBody>
      </p:sp>
      <p:sp>
        <p:nvSpPr>
          <p:cNvPr id="6" name="Footer Placeholder 5"/>
          <p:cNvSpPr>
            <a:spLocks noGrp="1"/>
          </p:cNvSpPr>
          <p:nvPr>
            <p:ph type="ftr" sz="quarter" idx="11"/>
          </p:nvPr>
        </p:nvSpPr>
        <p:spPr>
          <a:xfrm>
            <a:off x="685800" y="378883"/>
            <a:ext cx="6991492" cy="365125"/>
          </a:xfrm>
        </p:spPr>
        <p:txBody>
          <a:bodyPr/>
          <a:lstStyle/>
          <a:p>
            <a:endParaRPr lang="it-IT"/>
          </a:p>
        </p:txBody>
      </p:sp>
      <p:sp>
        <p:nvSpPr>
          <p:cNvPr id="7" name="Slide Number Placeholder 6"/>
          <p:cNvSpPr>
            <a:spLocks noGrp="1"/>
          </p:cNvSpPr>
          <p:nvPr>
            <p:ph type="sldNum" sz="quarter" idx="12"/>
          </p:nvPr>
        </p:nvSpPr>
        <p:spPr>
          <a:xfrm>
            <a:off x="10862452" y="381000"/>
            <a:ext cx="643748" cy="365125"/>
          </a:xfrm>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1709114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076524B-8EDC-4741-A7B9-439B0D646A99}" type="datetimeFigureOut">
              <a:rPr lang="it-IT" smtClean="0"/>
              <a:t>09/10/21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446108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076524B-8EDC-4741-A7B9-439B0D646A99}" type="datetimeFigureOut">
              <a:rPr lang="it-IT" smtClean="0"/>
              <a:t>09/10/21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4113359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076524B-8EDC-4741-A7B9-439B0D646A99}" type="datetimeFigureOut">
              <a:rPr lang="it-IT" smtClean="0"/>
              <a:t>09/10/21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2198536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076524B-8EDC-4741-A7B9-439B0D646A99}" type="datetimeFigureOut">
              <a:rPr lang="it-IT" smtClean="0"/>
              <a:t>09/10/21</a:t>
            </a:fld>
            <a:endParaRPr lang="it-IT"/>
          </a:p>
        </p:txBody>
      </p:sp>
      <p:sp>
        <p:nvSpPr>
          <p:cNvPr id="5" name="Footer Placeholder 4"/>
          <p:cNvSpPr>
            <a:spLocks noGrp="1"/>
          </p:cNvSpPr>
          <p:nvPr>
            <p:ph type="ftr" sz="quarter" idx="11"/>
          </p:nvPr>
        </p:nvSpPr>
        <p:spPr>
          <a:xfrm>
            <a:off x="685800" y="381000"/>
            <a:ext cx="6991492" cy="365125"/>
          </a:xfrm>
        </p:spPr>
        <p:txBody>
          <a:bodyPr/>
          <a:lstStyle/>
          <a:p>
            <a:endParaRPr lang="it-IT"/>
          </a:p>
        </p:txBody>
      </p:sp>
      <p:sp>
        <p:nvSpPr>
          <p:cNvPr id="6" name="Slide Number Placeholder 5"/>
          <p:cNvSpPr>
            <a:spLocks noGrp="1"/>
          </p:cNvSpPr>
          <p:nvPr>
            <p:ph type="sldNum" sz="quarter" idx="12"/>
          </p:nvPr>
        </p:nvSpPr>
        <p:spPr>
          <a:xfrm>
            <a:off x="10862452" y="381000"/>
            <a:ext cx="643748" cy="365125"/>
          </a:xfrm>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251058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076524B-8EDC-4741-A7B9-439B0D646A99}" type="datetimeFigureOut">
              <a:rPr lang="it-IT" smtClean="0"/>
              <a:t>09/10/21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310494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076524B-8EDC-4741-A7B9-439B0D646A99}" type="datetimeFigureOut">
              <a:rPr lang="it-IT" smtClean="0"/>
              <a:t>09/10/21</a:t>
            </a:fld>
            <a:endParaRPr lang="it-IT"/>
          </a:p>
        </p:txBody>
      </p:sp>
      <p:sp>
        <p:nvSpPr>
          <p:cNvPr id="5" name="Footer Placeholder 4"/>
          <p:cNvSpPr>
            <a:spLocks noGrp="1"/>
          </p:cNvSpPr>
          <p:nvPr>
            <p:ph type="ftr" sz="quarter" idx="11"/>
          </p:nvPr>
        </p:nvSpPr>
        <p:spPr>
          <a:xfrm>
            <a:off x="685800" y="381001"/>
            <a:ext cx="6991492" cy="364065"/>
          </a:xfrm>
        </p:spPr>
        <p:txBody>
          <a:bodyPr/>
          <a:lstStyle/>
          <a:p>
            <a:endParaRPr lang="it-IT"/>
          </a:p>
        </p:txBody>
      </p:sp>
      <p:sp>
        <p:nvSpPr>
          <p:cNvPr id="6" name="Slide Number Placeholder 5"/>
          <p:cNvSpPr>
            <a:spLocks noGrp="1"/>
          </p:cNvSpPr>
          <p:nvPr>
            <p:ph type="sldNum" sz="quarter" idx="12"/>
          </p:nvPr>
        </p:nvSpPr>
        <p:spPr>
          <a:xfrm>
            <a:off x="10862452" y="381000"/>
            <a:ext cx="643748" cy="365125"/>
          </a:xfrm>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3178475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076524B-8EDC-4741-A7B9-439B0D646A99}" type="datetimeFigureOut">
              <a:rPr lang="it-IT" smtClean="0"/>
              <a:t>09/10/21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184198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5800" y="3132666"/>
            <a:ext cx="5311775" cy="308601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132666"/>
            <a:ext cx="5334000" cy="308601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076524B-8EDC-4741-A7B9-439B0D646A99}" type="datetimeFigureOut">
              <a:rPr lang="it-IT" smtClean="0"/>
              <a:t>09/10/21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15241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076524B-8EDC-4741-A7B9-439B0D646A99}" type="datetimeFigureOut">
              <a:rPr lang="it-IT" smtClean="0"/>
              <a:t>09/10/21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477024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6524B-8EDC-4741-A7B9-439B0D646A99}" type="datetimeFigureOut">
              <a:rPr lang="it-IT" smtClean="0"/>
              <a:t>09/10/21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186063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76524B-8EDC-4741-A7B9-439B0D646A99}" type="datetimeFigureOut">
              <a:rPr lang="it-IT" smtClean="0"/>
              <a:t>09/10/21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135098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76524B-8EDC-4741-A7B9-439B0D646A99}" type="datetimeFigureOut">
              <a:rPr lang="it-IT" smtClean="0"/>
              <a:t>09/10/21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C61674-DC6F-6845-B26B-01B096B90008}" type="slidenum">
              <a:rPr lang="it-IT" smtClean="0"/>
              <a:t>‹N›</a:t>
            </a:fld>
            <a:endParaRPr lang="it-IT"/>
          </a:p>
        </p:txBody>
      </p:sp>
    </p:spTree>
    <p:extLst>
      <p:ext uri="{BB962C8B-B14F-4D97-AF65-F5344CB8AC3E}">
        <p14:creationId xmlns:p14="http://schemas.microsoft.com/office/powerpoint/2010/main" val="146047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076524B-8EDC-4741-A7B9-439B0D646A99}" type="datetimeFigureOut">
              <a:rPr lang="it-IT" smtClean="0"/>
              <a:t>09/10/21</a:t>
            </a:fld>
            <a:endParaRPr lang="it-IT"/>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EC61674-DC6F-6845-B26B-01B096B90008}" type="slidenum">
              <a:rPr lang="it-IT" smtClean="0"/>
              <a:t>‹N›</a:t>
            </a:fld>
            <a:endParaRPr lang="it-IT"/>
          </a:p>
        </p:txBody>
      </p:sp>
    </p:spTree>
    <p:extLst>
      <p:ext uri="{BB962C8B-B14F-4D97-AF65-F5344CB8AC3E}">
        <p14:creationId xmlns:p14="http://schemas.microsoft.com/office/powerpoint/2010/main" val="2973506080"/>
      </p:ext>
    </p:extLst>
  </p:cSld>
  <p:clrMap bg1="dk1" tx1="lt1" bg2="dk2" tx2="lt2" accent1="accent1" accent2="accent2" accent3="accent3" accent4="accent4" accent5="accent5" accent6="accent6" hlink="hlink" folHlink="folHlink"/>
  <p:sldLayoutIdLst>
    <p:sldLayoutId id="2147484425" r:id="rId1"/>
    <p:sldLayoutId id="2147484426" r:id="rId2"/>
    <p:sldLayoutId id="2147484427" r:id="rId3"/>
    <p:sldLayoutId id="2147484428" r:id="rId4"/>
    <p:sldLayoutId id="2147484429" r:id="rId5"/>
    <p:sldLayoutId id="2147484430" r:id="rId6"/>
    <p:sldLayoutId id="2147484431" r:id="rId7"/>
    <p:sldLayoutId id="2147484432" r:id="rId8"/>
    <p:sldLayoutId id="2147484433" r:id="rId9"/>
    <p:sldLayoutId id="2147484434" r:id="rId10"/>
    <p:sldLayoutId id="2147484435" r:id="rId11"/>
    <p:sldLayoutId id="2147484436" r:id="rId12"/>
    <p:sldLayoutId id="2147484437" r:id="rId13"/>
    <p:sldLayoutId id="2147484438" r:id="rId14"/>
    <p:sldLayoutId id="2147484439" r:id="rId15"/>
    <p:sldLayoutId id="2147484440" r:id="rId16"/>
    <p:sldLayoutId id="214748444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8DB8D5-7735-D44A-93BB-7D077F832600}"/>
              </a:ext>
            </a:extLst>
          </p:cNvPr>
          <p:cNvSpPr>
            <a:spLocks noGrp="1"/>
          </p:cNvSpPr>
          <p:nvPr>
            <p:ph type="ctrTitle"/>
          </p:nvPr>
        </p:nvSpPr>
        <p:spPr>
          <a:xfrm>
            <a:off x="868680" y="2019307"/>
            <a:ext cx="10619377" cy="939795"/>
          </a:xfrm>
        </p:spPr>
        <p:txBody>
          <a:bodyPr>
            <a:noAutofit/>
          </a:bodyPr>
          <a:lstStyle/>
          <a:p>
            <a:r>
              <a:rPr lang="it-IT" sz="4000" b="1" dirty="0"/>
              <a:t>Sport for </a:t>
            </a:r>
            <a:r>
              <a:rPr lang="it-IT" sz="4000" b="1" dirty="0" err="1"/>
              <a:t>learning</a:t>
            </a:r>
            <a:r>
              <a:rPr lang="it-IT" sz="4000" b="1" dirty="0"/>
              <a:t>, </a:t>
            </a:r>
            <a:r>
              <a:rPr lang="it-IT" sz="4000" b="1" dirty="0" err="1"/>
              <a:t>learning</a:t>
            </a:r>
            <a:r>
              <a:rPr lang="it-IT" sz="4000" b="1" dirty="0"/>
              <a:t> by sport</a:t>
            </a:r>
            <a:endParaRPr lang="it-IT" sz="4000" dirty="0"/>
          </a:p>
        </p:txBody>
      </p:sp>
      <p:sp>
        <p:nvSpPr>
          <p:cNvPr id="3" name="Sottotitolo 2">
            <a:extLst>
              <a:ext uri="{FF2B5EF4-FFF2-40B4-BE49-F238E27FC236}">
                <a16:creationId xmlns:a16="http://schemas.microsoft.com/office/drawing/2014/main" id="{F0873310-5B28-854C-BDF8-F71361C7E84F}"/>
              </a:ext>
            </a:extLst>
          </p:cNvPr>
          <p:cNvSpPr>
            <a:spLocks noGrp="1"/>
          </p:cNvSpPr>
          <p:nvPr>
            <p:ph type="subTitle" idx="1"/>
          </p:nvPr>
        </p:nvSpPr>
        <p:spPr>
          <a:xfrm>
            <a:off x="1371600" y="3213099"/>
            <a:ext cx="9448800" cy="685800"/>
          </a:xfrm>
        </p:spPr>
        <p:txBody>
          <a:bodyPr>
            <a:noAutofit/>
          </a:bodyPr>
          <a:lstStyle/>
          <a:p>
            <a:pPr algn="ctr"/>
            <a:r>
              <a:rPr lang="it-IT" sz="2800" b="1" dirty="0">
                <a:solidFill>
                  <a:srgbClr val="FFFF00"/>
                </a:solidFill>
              </a:rPr>
              <a:t>Progetto Erasmus 2021</a:t>
            </a:r>
            <a:br>
              <a:rPr lang="it-IT" sz="2800" dirty="0">
                <a:solidFill>
                  <a:srgbClr val="FFFF00"/>
                </a:solidFill>
              </a:rPr>
            </a:br>
            <a:endParaRPr lang="it-IT" sz="2800" dirty="0">
              <a:solidFill>
                <a:srgbClr val="FFFF00"/>
              </a:solidFill>
            </a:endParaRPr>
          </a:p>
        </p:txBody>
      </p:sp>
      <p:sp>
        <p:nvSpPr>
          <p:cNvPr id="4" name="CasellaDiTesto 3">
            <a:extLst>
              <a:ext uri="{FF2B5EF4-FFF2-40B4-BE49-F238E27FC236}">
                <a16:creationId xmlns:a16="http://schemas.microsoft.com/office/drawing/2014/main" id="{063D8346-DA4A-F340-B42D-C4F8F68EFA6E}"/>
              </a:ext>
            </a:extLst>
          </p:cNvPr>
          <p:cNvSpPr txBox="1"/>
          <p:nvPr/>
        </p:nvSpPr>
        <p:spPr>
          <a:xfrm>
            <a:off x="8962571" y="4920340"/>
            <a:ext cx="2525486" cy="446276"/>
          </a:xfrm>
          <a:prstGeom prst="rect">
            <a:avLst/>
          </a:prstGeom>
          <a:noFill/>
        </p:spPr>
        <p:txBody>
          <a:bodyPr wrap="square" rtlCol="0">
            <a:spAutoFit/>
          </a:bodyPr>
          <a:lstStyle/>
          <a:p>
            <a:r>
              <a:rPr lang="it-IT" sz="2300" dirty="0">
                <a:latin typeface="Monotype Corsiva" panose="03010101010201010101" pitchFamily="66" charset="0"/>
              </a:rPr>
              <a:t>Dr. Alberto Antonini</a:t>
            </a:r>
          </a:p>
        </p:txBody>
      </p:sp>
    </p:spTree>
    <p:extLst>
      <p:ext uri="{BB962C8B-B14F-4D97-AF65-F5344CB8AC3E}">
        <p14:creationId xmlns:p14="http://schemas.microsoft.com/office/powerpoint/2010/main" val="3815278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034B0-9871-524C-8269-D9782D8E30C7}"/>
              </a:ext>
            </a:extLst>
          </p:cNvPr>
          <p:cNvSpPr>
            <a:spLocks noGrp="1"/>
          </p:cNvSpPr>
          <p:nvPr>
            <p:ph type="title"/>
          </p:nvPr>
        </p:nvSpPr>
        <p:spPr/>
        <p:txBody>
          <a:bodyPr/>
          <a:lstStyle/>
          <a:p>
            <a:r>
              <a:rPr lang="it-IT" dirty="0"/>
              <a:t>Definire gli obiettivi</a:t>
            </a:r>
          </a:p>
        </p:txBody>
      </p:sp>
      <p:sp>
        <p:nvSpPr>
          <p:cNvPr id="3" name="Segnaposto contenuto 2">
            <a:extLst>
              <a:ext uri="{FF2B5EF4-FFF2-40B4-BE49-F238E27FC236}">
                <a16:creationId xmlns:a16="http://schemas.microsoft.com/office/drawing/2014/main" id="{13608B62-9039-DA44-BF62-79AD9637FC69}"/>
              </a:ext>
            </a:extLst>
          </p:cNvPr>
          <p:cNvSpPr>
            <a:spLocks noGrp="1"/>
          </p:cNvSpPr>
          <p:nvPr>
            <p:ph idx="1"/>
          </p:nvPr>
        </p:nvSpPr>
        <p:spPr>
          <a:xfrm>
            <a:off x="685800" y="2194560"/>
            <a:ext cx="10820400" cy="4423954"/>
          </a:xfrm>
        </p:spPr>
        <p:txBody>
          <a:bodyPr>
            <a:normAutofit fontScale="77500" lnSpcReduction="20000"/>
          </a:bodyPr>
          <a:lstStyle/>
          <a:p>
            <a:pPr>
              <a:lnSpc>
                <a:spcPct val="150000"/>
              </a:lnSpc>
              <a:buClr>
                <a:srgbClr val="92D050"/>
              </a:buClr>
              <a:buFont typeface="Wingdings" pitchFamily="2" charset="2"/>
              <a:buChar char="ü"/>
            </a:pPr>
            <a:r>
              <a:rPr lang="it-IT" sz="2300" dirty="0"/>
              <a:t>Occorre prevedere prioritariamente obiettivi individuali (le Life </a:t>
            </a:r>
            <a:r>
              <a:rPr lang="it-IT" sz="2300" dirty="0" err="1"/>
              <a:t>Skills</a:t>
            </a:r>
            <a:r>
              <a:rPr lang="it-IT" sz="2300" dirty="0"/>
              <a:t> riguardano l’individuo), mentre quelli di gruppo possono essere solo funzionali al raggiungimento di quelle individuali. Questo è particolarmente importante per tutte le attività sportive di squadra, dove può essere più evidente l’”effetto gruppo”.  Non dobbiamo mai perdere di vista i processi dei singoli individui </a:t>
            </a:r>
            <a:r>
              <a:rPr lang="it-IT" sz="2300" i="1" dirty="0"/>
              <a:t>(al limite anche per differenziare, se necessario, l’attività sportiva per quel soggetto)</a:t>
            </a:r>
          </a:p>
          <a:p>
            <a:pPr>
              <a:lnSpc>
                <a:spcPct val="150000"/>
              </a:lnSpc>
              <a:buClr>
                <a:srgbClr val="92D050"/>
              </a:buClr>
              <a:buFont typeface="Wingdings" pitchFamily="2" charset="2"/>
              <a:buChar char="ü"/>
            </a:pPr>
            <a:endParaRPr lang="it-IT" sz="2300" dirty="0"/>
          </a:p>
          <a:p>
            <a:pPr>
              <a:lnSpc>
                <a:spcPct val="150000"/>
              </a:lnSpc>
              <a:buClr>
                <a:srgbClr val="92D050"/>
              </a:buClr>
              <a:buFont typeface="Wingdings" pitchFamily="2" charset="2"/>
              <a:buChar char="ü"/>
            </a:pPr>
            <a:r>
              <a:rPr lang="it-IT" sz="2300" dirty="0"/>
              <a:t>Non dobbiamo avere paura di “snaturare” l’intervento sportivo con questa sorta di </a:t>
            </a:r>
            <a:r>
              <a:rPr lang="it-IT" sz="2300" dirty="0" err="1"/>
              <a:t>iper</a:t>
            </a:r>
            <a:r>
              <a:rPr lang="it-IT" sz="2300" dirty="0"/>
              <a:t>-attenzione, perché questa </a:t>
            </a:r>
            <a:r>
              <a:rPr lang="it-IT" sz="2300" b="1" u="sng" dirty="0"/>
              <a:t>fase</a:t>
            </a:r>
            <a:r>
              <a:rPr lang="it-IT" sz="2300" b="1" dirty="0"/>
              <a:t> </a:t>
            </a:r>
            <a:r>
              <a:rPr lang="it-IT" sz="2300" dirty="0"/>
              <a:t>è</a:t>
            </a:r>
            <a:r>
              <a:rPr lang="it-IT" sz="2300" b="1" dirty="0"/>
              <a:t> </a:t>
            </a:r>
            <a:r>
              <a:rPr lang="it-IT" sz="2300" b="1" u="sng" dirty="0"/>
              <a:t>sperimentale e propedeutica </a:t>
            </a:r>
            <a:r>
              <a:rPr lang="it-IT" sz="2300" dirty="0"/>
              <a:t>a costruire percorsi validi per la gestione futura, nella quale l’intervento tornerà ad essere “naturale” ma consapevole. Ci muoviamo, in questa fase, nella modalità di </a:t>
            </a:r>
            <a:r>
              <a:rPr lang="it-IT" sz="2300" b="1" u="sng" dirty="0"/>
              <a:t>Test pilota</a:t>
            </a:r>
            <a:r>
              <a:rPr lang="it-IT" sz="2300" dirty="0"/>
              <a:t>.</a:t>
            </a:r>
            <a:endParaRPr lang="it-IT" dirty="0"/>
          </a:p>
        </p:txBody>
      </p:sp>
    </p:spTree>
    <p:extLst>
      <p:ext uri="{BB962C8B-B14F-4D97-AF65-F5344CB8AC3E}">
        <p14:creationId xmlns:p14="http://schemas.microsoft.com/office/powerpoint/2010/main" val="2358803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37FB5-66C4-E74E-98A2-7CA25FDCACD2}"/>
              </a:ext>
            </a:extLst>
          </p:cNvPr>
          <p:cNvSpPr>
            <a:spLocks noGrp="1"/>
          </p:cNvSpPr>
          <p:nvPr>
            <p:ph type="title"/>
          </p:nvPr>
        </p:nvSpPr>
        <p:spPr>
          <a:xfrm>
            <a:off x="2895600" y="445059"/>
            <a:ext cx="8610600" cy="1293028"/>
          </a:xfrm>
        </p:spPr>
        <p:txBody>
          <a:bodyPr/>
          <a:lstStyle/>
          <a:p>
            <a:r>
              <a:rPr lang="it-IT" dirty="0"/>
              <a:t>VALUTAZIONE</a:t>
            </a:r>
          </a:p>
        </p:txBody>
      </p:sp>
      <p:sp>
        <p:nvSpPr>
          <p:cNvPr id="3" name="Segnaposto contenuto 2">
            <a:extLst>
              <a:ext uri="{FF2B5EF4-FFF2-40B4-BE49-F238E27FC236}">
                <a16:creationId xmlns:a16="http://schemas.microsoft.com/office/drawing/2014/main" id="{47C3B207-F22B-BA45-82AA-F806D608FEB8}"/>
              </a:ext>
            </a:extLst>
          </p:cNvPr>
          <p:cNvSpPr>
            <a:spLocks noGrp="1"/>
          </p:cNvSpPr>
          <p:nvPr>
            <p:ph idx="1"/>
          </p:nvPr>
        </p:nvSpPr>
        <p:spPr>
          <a:xfrm>
            <a:off x="685800" y="1611087"/>
            <a:ext cx="10820400" cy="4905828"/>
          </a:xfrm>
        </p:spPr>
        <p:txBody>
          <a:bodyPr>
            <a:normAutofit lnSpcReduction="10000"/>
          </a:bodyPr>
          <a:lstStyle/>
          <a:p>
            <a:pPr marL="0" lvl="0" indent="0">
              <a:lnSpc>
                <a:spcPct val="150000"/>
              </a:lnSpc>
              <a:spcAft>
                <a:spcPts val="1200"/>
              </a:spcAft>
              <a:buNone/>
            </a:pPr>
            <a:r>
              <a:rPr lang="it-IT" sz="2000" dirty="0"/>
              <a:t>     </a:t>
            </a:r>
            <a:r>
              <a:rPr lang="it-IT" sz="1900" dirty="0"/>
              <a:t>La valutazione deve essere sia di processo che di esito e gli strumenti possono essere:</a:t>
            </a:r>
          </a:p>
          <a:p>
            <a:pPr lvl="0">
              <a:lnSpc>
                <a:spcPct val="150000"/>
              </a:lnSpc>
              <a:spcAft>
                <a:spcPts val="1200"/>
              </a:spcAft>
              <a:buClr>
                <a:srgbClr val="92D050"/>
              </a:buClr>
              <a:buFont typeface="Wingdings" pitchFamily="2" charset="2"/>
              <a:buChar char="ü"/>
            </a:pPr>
            <a:r>
              <a:rPr lang="it-IT" sz="1900" b="1" u="sng" dirty="0"/>
              <a:t>Costruiti “in casa”</a:t>
            </a:r>
            <a:r>
              <a:rPr lang="it-IT" sz="1900" b="1" dirty="0"/>
              <a:t> </a:t>
            </a:r>
            <a:r>
              <a:rPr lang="it-IT" sz="1900" dirty="0"/>
              <a:t>funzionalmente ad obiettivi e criteri di valutazione definiti da noi stessi. Ovviamente non sono strumenti validati: possono essere inadeguati o troppo specifici (non condivisibili), ma hanno il pregio di obbligarci a fare uno sforzo valutativo sulle nostre attività.</a:t>
            </a:r>
          </a:p>
          <a:p>
            <a:pPr lvl="0">
              <a:lnSpc>
                <a:spcPct val="150000"/>
              </a:lnSpc>
              <a:spcAft>
                <a:spcPts val="1200"/>
              </a:spcAft>
              <a:buClr>
                <a:srgbClr val="92D050"/>
              </a:buClr>
              <a:buFont typeface="Wingdings" pitchFamily="2" charset="2"/>
              <a:buChar char="ü"/>
            </a:pPr>
            <a:r>
              <a:rPr lang="it-IT" sz="1900" b="1" u="sng" dirty="0"/>
              <a:t>Già esistenti</a:t>
            </a:r>
            <a:r>
              <a:rPr lang="it-IT" sz="1900" dirty="0"/>
              <a:t>: sono strumenti scientificamente validati, condivisibili e conosciuti internazionalmente, ma non ne esistono di specificamente tarati sull’attività sportiva e possono non rispondere pienamente ai nostri bisogni per vari motivi: la specificità degli eventi sportivi ed alcune differenze insite nelle diverse tipologie di sport, le problematiche di salute mentale presenti, le tempistiche di valutazione …</a:t>
            </a:r>
          </a:p>
        </p:txBody>
      </p:sp>
    </p:spTree>
    <p:extLst>
      <p:ext uri="{BB962C8B-B14F-4D97-AF65-F5344CB8AC3E}">
        <p14:creationId xmlns:p14="http://schemas.microsoft.com/office/powerpoint/2010/main" val="3274163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945A49-C344-564B-B69D-FF895B99F57C}"/>
              </a:ext>
            </a:extLst>
          </p:cNvPr>
          <p:cNvSpPr>
            <a:spLocks noGrp="1"/>
          </p:cNvSpPr>
          <p:nvPr>
            <p:ph type="title"/>
          </p:nvPr>
        </p:nvSpPr>
        <p:spPr/>
        <p:txBody>
          <a:bodyPr/>
          <a:lstStyle/>
          <a:p>
            <a:r>
              <a:rPr lang="it-IT" dirty="0"/>
              <a:t>valutazione</a:t>
            </a:r>
          </a:p>
        </p:txBody>
      </p:sp>
      <p:sp>
        <p:nvSpPr>
          <p:cNvPr id="3" name="Segnaposto contenuto 2">
            <a:extLst>
              <a:ext uri="{FF2B5EF4-FFF2-40B4-BE49-F238E27FC236}">
                <a16:creationId xmlns:a16="http://schemas.microsoft.com/office/drawing/2014/main" id="{B8A46260-3184-CE47-9DDA-F27CB07EBB0D}"/>
              </a:ext>
            </a:extLst>
          </p:cNvPr>
          <p:cNvSpPr>
            <a:spLocks noGrp="1"/>
          </p:cNvSpPr>
          <p:nvPr>
            <p:ph idx="1"/>
          </p:nvPr>
        </p:nvSpPr>
        <p:spPr>
          <a:xfrm>
            <a:off x="685800" y="2554514"/>
            <a:ext cx="10820400" cy="4020457"/>
          </a:xfrm>
        </p:spPr>
        <p:txBody>
          <a:bodyPr>
            <a:normAutofit lnSpcReduction="10000"/>
          </a:bodyPr>
          <a:lstStyle/>
          <a:p>
            <a:pPr>
              <a:lnSpc>
                <a:spcPct val="150000"/>
              </a:lnSpc>
              <a:spcAft>
                <a:spcPts val="1800"/>
              </a:spcAft>
              <a:buClr>
                <a:srgbClr val="92D050"/>
              </a:buClr>
              <a:buFont typeface="Wingdings" pitchFamily="2" charset="2"/>
              <a:buChar char="ü"/>
            </a:pPr>
            <a:r>
              <a:rPr lang="it-IT" sz="2000" dirty="0"/>
              <a:t>  Le ipotesi valutative, in questa fase, non possono essere che sperimentali (siano esse di nuova ed autonoma costruzione, siano elaborazioni di scale valutative già in essere). </a:t>
            </a:r>
            <a:endParaRPr lang="it-IT" sz="1400" dirty="0"/>
          </a:p>
          <a:p>
            <a:pPr>
              <a:lnSpc>
                <a:spcPct val="150000"/>
              </a:lnSpc>
              <a:spcAft>
                <a:spcPts val="1800"/>
              </a:spcAft>
              <a:buClr>
                <a:srgbClr val="92D050"/>
              </a:buClr>
              <a:buFont typeface="Wingdings" pitchFamily="2" charset="2"/>
              <a:buChar char="ü"/>
            </a:pPr>
            <a:r>
              <a:rPr lang="it-IT" sz="2000" dirty="0"/>
              <a:t>  Il problema della valutazione riguarda sia l’attendibilità dello strumento usato, sia la sua aderenza e coerenza con gli obiettivi del nostro progetto. </a:t>
            </a:r>
          </a:p>
          <a:p>
            <a:pPr>
              <a:lnSpc>
                <a:spcPct val="150000"/>
              </a:lnSpc>
              <a:spcAft>
                <a:spcPts val="1800"/>
              </a:spcAft>
              <a:buClr>
                <a:srgbClr val="92D050"/>
              </a:buClr>
              <a:buFont typeface="Wingdings" pitchFamily="2" charset="2"/>
              <a:buChar char="ü"/>
            </a:pPr>
            <a:r>
              <a:rPr lang="it-IT" sz="2000" dirty="0"/>
              <a:t> L’obiettivo finale  è giungere  alla costruzione di una o più modalità valutative scientificamente validate, condivise e specifiche per l’attività sportiva.</a:t>
            </a:r>
          </a:p>
          <a:p>
            <a:pPr marL="0" indent="0">
              <a:lnSpc>
                <a:spcPct val="150000"/>
              </a:lnSpc>
              <a:buClr>
                <a:srgbClr val="92D050"/>
              </a:buClr>
              <a:buNone/>
            </a:pPr>
            <a:endParaRPr lang="it-IT" dirty="0"/>
          </a:p>
        </p:txBody>
      </p:sp>
    </p:spTree>
    <p:extLst>
      <p:ext uri="{BB962C8B-B14F-4D97-AF65-F5344CB8AC3E}">
        <p14:creationId xmlns:p14="http://schemas.microsoft.com/office/powerpoint/2010/main" val="3076564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77A524-8971-5344-9BBD-B56BA7DAE76B}"/>
              </a:ext>
            </a:extLst>
          </p:cNvPr>
          <p:cNvSpPr>
            <a:spLocks noGrp="1"/>
          </p:cNvSpPr>
          <p:nvPr>
            <p:ph type="title"/>
          </p:nvPr>
        </p:nvSpPr>
        <p:spPr/>
        <p:txBody>
          <a:bodyPr/>
          <a:lstStyle/>
          <a:p>
            <a:r>
              <a:rPr lang="it-IT" dirty="0"/>
              <a:t>esempi operativi  -  Esempio 1</a:t>
            </a:r>
          </a:p>
        </p:txBody>
      </p:sp>
      <p:sp>
        <p:nvSpPr>
          <p:cNvPr id="3" name="Segnaposto contenuto 2">
            <a:extLst>
              <a:ext uri="{FF2B5EF4-FFF2-40B4-BE49-F238E27FC236}">
                <a16:creationId xmlns:a16="http://schemas.microsoft.com/office/drawing/2014/main" id="{0C62B87E-4341-DB42-9190-62303996C2F8}"/>
              </a:ext>
            </a:extLst>
          </p:cNvPr>
          <p:cNvSpPr>
            <a:spLocks noGrp="1"/>
          </p:cNvSpPr>
          <p:nvPr>
            <p:ph idx="1"/>
          </p:nvPr>
        </p:nvSpPr>
        <p:spPr/>
        <p:txBody>
          <a:bodyPr>
            <a:normAutofit fontScale="85000" lnSpcReduction="20000"/>
          </a:bodyPr>
          <a:lstStyle/>
          <a:p>
            <a:pPr lvl="0">
              <a:lnSpc>
                <a:spcPct val="150000"/>
              </a:lnSpc>
            </a:pPr>
            <a:r>
              <a:rPr lang="it-IT" dirty="0"/>
              <a:t>Descrive </a:t>
            </a:r>
            <a:r>
              <a:rPr lang="it-IT" b="1" u="sng" dirty="0"/>
              <a:t>tre livelli di base delle abilità di vita</a:t>
            </a:r>
            <a:r>
              <a:rPr lang="it-IT" dirty="0"/>
              <a:t>, che possono essere definite come obiettivi e valutate in sequenza, al fine di creare un programma di educazione alle abilità di vita, per ciascun utente.</a:t>
            </a:r>
          </a:p>
          <a:p>
            <a:pPr lvl="0">
              <a:lnSpc>
                <a:spcPct val="150000"/>
              </a:lnSpc>
            </a:pPr>
            <a:r>
              <a:rPr lang="it-IT" b="1" dirty="0"/>
              <a:t>Livello 1</a:t>
            </a:r>
            <a:r>
              <a:rPr lang="it-IT" dirty="0"/>
              <a:t>: L'insegnamento delle componenti di base delle abilità, praticato in relazione a situazioni quotidiane comuni, collegate all’attività sportiva</a:t>
            </a:r>
          </a:p>
          <a:p>
            <a:pPr lvl="0">
              <a:lnSpc>
                <a:spcPct val="150000"/>
              </a:lnSpc>
            </a:pPr>
            <a:r>
              <a:rPr lang="it-IT" b="1" dirty="0"/>
              <a:t>Livello 2</a:t>
            </a:r>
            <a:r>
              <a:rPr lang="it-IT" dirty="0"/>
              <a:t>: L'applicazione delle abilità di vita a temi rilevanti collegati a vari problemi di interazione e rapporto sociale.</a:t>
            </a:r>
          </a:p>
          <a:p>
            <a:pPr lvl="0">
              <a:lnSpc>
                <a:spcPct val="150000"/>
              </a:lnSpc>
            </a:pPr>
            <a:r>
              <a:rPr lang="it-IT" b="1" dirty="0"/>
              <a:t>Livello 3</a:t>
            </a:r>
            <a:r>
              <a:rPr lang="it-IT" dirty="0"/>
              <a:t>: L'applicazione di competenze in relazione a situazioni di rischio specifiche che possono dar luogo a problemi di conflittualità o di gestione patologica</a:t>
            </a:r>
          </a:p>
          <a:p>
            <a:endParaRPr lang="it-IT" dirty="0"/>
          </a:p>
        </p:txBody>
      </p:sp>
    </p:spTree>
    <p:extLst>
      <p:ext uri="{BB962C8B-B14F-4D97-AF65-F5344CB8AC3E}">
        <p14:creationId xmlns:p14="http://schemas.microsoft.com/office/powerpoint/2010/main" val="3522844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EBCFA9-FB19-0B41-85E8-064562D07D07}"/>
              </a:ext>
            </a:extLst>
          </p:cNvPr>
          <p:cNvSpPr>
            <a:spLocks noGrp="1"/>
          </p:cNvSpPr>
          <p:nvPr>
            <p:ph type="title"/>
          </p:nvPr>
        </p:nvSpPr>
        <p:spPr>
          <a:xfrm>
            <a:off x="1596571" y="169287"/>
            <a:ext cx="8610600" cy="1293028"/>
          </a:xfrm>
        </p:spPr>
        <p:txBody>
          <a:bodyPr>
            <a:normAutofit/>
          </a:bodyPr>
          <a:lstStyle/>
          <a:p>
            <a:r>
              <a:rPr lang="it-IT" sz="3600" dirty="0"/>
              <a:t>Esempio 1</a:t>
            </a:r>
          </a:p>
        </p:txBody>
      </p:sp>
      <p:graphicFrame>
        <p:nvGraphicFramePr>
          <p:cNvPr id="4" name="Segnaposto contenuto 3">
            <a:extLst>
              <a:ext uri="{FF2B5EF4-FFF2-40B4-BE49-F238E27FC236}">
                <a16:creationId xmlns:a16="http://schemas.microsoft.com/office/drawing/2014/main" id="{10FD3FC7-4BD6-394F-954F-1DD196F78DD9}"/>
              </a:ext>
            </a:extLst>
          </p:cNvPr>
          <p:cNvGraphicFramePr>
            <a:graphicFrameLocks noGrp="1"/>
          </p:cNvGraphicFramePr>
          <p:nvPr>
            <p:ph idx="1"/>
            <p:extLst>
              <p:ext uri="{D42A27DB-BD31-4B8C-83A1-F6EECF244321}">
                <p14:modId xmlns:p14="http://schemas.microsoft.com/office/powerpoint/2010/main" val="851503029"/>
              </p:ext>
            </p:extLst>
          </p:nvPr>
        </p:nvGraphicFramePr>
        <p:xfrm>
          <a:off x="1596571" y="1567543"/>
          <a:ext cx="8610600" cy="5143444"/>
        </p:xfrm>
        <a:graphic>
          <a:graphicData uri="http://schemas.openxmlformats.org/drawingml/2006/table">
            <a:tbl>
              <a:tblPr firstRow="1" firstCol="1" bandRow="1">
                <a:tableStyleId>{5C22544A-7EE6-4342-B048-85BDC9FD1C3A}</a:tableStyleId>
              </a:tblPr>
              <a:tblGrid>
                <a:gridCol w="2152202">
                  <a:extLst>
                    <a:ext uri="{9D8B030D-6E8A-4147-A177-3AD203B41FA5}">
                      <a16:colId xmlns:a16="http://schemas.microsoft.com/office/drawing/2014/main" val="3778476432"/>
                    </a:ext>
                  </a:extLst>
                </a:gridCol>
                <a:gridCol w="2152202">
                  <a:extLst>
                    <a:ext uri="{9D8B030D-6E8A-4147-A177-3AD203B41FA5}">
                      <a16:colId xmlns:a16="http://schemas.microsoft.com/office/drawing/2014/main" val="3575647191"/>
                    </a:ext>
                  </a:extLst>
                </a:gridCol>
                <a:gridCol w="2153098">
                  <a:extLst>
                    <a:ext uri="{9D8B030D-6E8A-4147-A177-3AD203B41FA5}">
                      <a16:colId xmlns:a16="http://schemas.microsoft.com/office/drawing/2014/main" val="1649588095"/>
                    </a:ext>
                  </a:extLst>
                </a:gridCol>
                <a:gridCol w="2153098">
                  <a:extLst>
                    <a:ext uri="{9D8B030D-6E8A-4147-A177-3AD203B41FA5}">
                      <a16:colId xmlns:a16="http://schemas.microsoft.com/office/drawing/2014/main" val="2366505179"/>
                    </a:ext>
                  </a:extLst>
                </a:gridCol>
              </a:tblGrid>
              <a:tr h="333828">
                <a:tc>
                  <a:txBody>
                    <a:bodyPr/>
                    <a:lstStyle/>
                    <a:p>
                      <a:pPr>
                        <a:lnSpc>
                          <a:spcPct val="115000"/>
                        </a:lnSpc>
                        <a:spcAft>
                          <a:spcPts val="600"/>
                        </a:spcAft>
                      </a:pPr>
                      <a:r>
                        <a:rPr lang="it-IT"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906" marR="62906" marT="0" marB="0"/>
                </a:tc>
                <a:tc>
                  <a:txBody>
                    <a:bodyPr/>
                    <a:lstStyle/>
                    <a:p>
                      <a:pPr algn="ctr">
                        <a:lnSpc>
                          <a:spcPct val="115000"/>
                        </a:lnSpc>
                        <a:spcAft>
                          <a:spcPts val="600"/>
                        </a:spcAft>
                      </a:pPr>
                      <a:r>
                        <a:rPr lang="it-IT" sz="1400" dirty="0">
                          <a:effectLst/>
                          <a:latin typeface="Calibri" panose="020F0502020204030204" pitchFamily="34" charset="0"/>
                          <a:cs typeface="Calibri" panose="020F0502020204030204" pitchFamily="34" charset="0"/>
                        </a:rPr>
                        <a:t>Livello 1</a:t>
                      </a:r>
                      <a:endParaRPr lang="it-IT" sz="1400" dirty="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gn="ctr">
                        <a:lnSpc>
                          <a:spcPct val="115000"/>
                        </a:lnSpc>
                        <a:spcAft>
                          <a:spcPts val="600"/>
                        </a:spcAft>
                      </a:pPr>
                      <a:r>
                        <a:rPr lang="it-IT" sz="1400" dirty="0">
                          <a:effectLst/>
                          <a:latin typeface="Calibri" panose="020F0502020204030204" pitchFamily="34" charset="0"/>
                          <a:cs typeface="Calibri" panose="020F0502020204030204" pitchFamily="34" charset="0"/>
                        </a:rPr>
                        <a:t>Livello 2</a:t>
                      </a:r>
                      <a:endParaRPr lang="it-IT" sz="1400" dirty="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gn="ctr">
                        <a:lnSpc>
                          <a:spcPct val="115000"/>
                        </a:lnSpc>
                        <a:spcAft>
                          <a:spcPts val="600"/>
                        </a:spcAft>
                      </a:pPr>
                      <a:r>
                        <a:rPr lang="it-IT" sz="1400" dirty="0">
                          <a:effectLst/>
                          <a:latin typeface="Calibri" panose="020F0502020204030204" pitchFamily="34" charset="0"/>
                          <a:cs typeface="Calibri" panose="020F0502020204030204" pitchFamily="34" charset="0"/>
                        </a:rPr>
                        <a:t>Livello 3</a:t>
                      </a:r>
                      <a:endParaRPr lang="it-IT" sz="1400" dirty="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extLst>
                  <a:ext uri="{0D108BD9-81ED-4DB2-BD59-A6C34878D82A}">
                    <a16:rowId xmlns:a16="http://schemas.microsoft.com/office/drawing/2014/main" val="1578892971"/>
                  </a:ext>
                </a:extLst>
              </a:tr>
              <a:tr h="580572">
                <a:tc>
                  <a:txBody>
                    <a:bodyPr/>
                    <a:lstStyle/>
                    <a:p>
                      <a:pPr>
                        <a:lnSpc>
                          <a:spcPct val="115000"/>
                        </a:lnSpc>
                        <a:spcAft>
                          <a:spcPts val="600"/>
                        </a:spcAft>
                      </a:pPr>
                      <a:r>
                        <a:rPr lang="it-IT" sz="1400" dirty="0">
                          <a:solidFill>
                            <a:schemeClr val="bg1"/>
                          </a:solidFill>
                          <a:effectLst/>
                          <a:highlight>
                            <a:srgbClr val="FFFF00"/>
                          </a:highlight>
                          <a:latin typeface="Calibri" panose="020F0502020204030204" pitchFamily="34" charset="0"/>
                          <a:cs typeface="Calibri" panose="020F0502020204030204" pitchFamily="34" charset="0"/>
                        </a:rPr>
                        <a:t>Autocoscienza</a:t>
                      </a:r>
                      <a:endParaRPr lang="it-IT"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dirty="0">
                          <a:effectLst/>
                          <a:latin typeface="Calibri" panose="020F0502020204030204" pitchFamily="34" charset="0"/>
                          <a:cs typeface="Calibri" panose="020F0502020204030204" pitchFamily="34" charset="0"/>
                        </a:rPr>
                        <a:t>Conoscere "me come persona speciale, unica"</a:t>
                      </a:r>
                      <a:endParaRPr lang="it-IT" sz="1300" dirty="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dirty="0">
                          <a:effectLst/>
                          <a:latin typeface="Calibri" panose="020F0502020204030204" pitchFamily="34" charset="0"/>
                          <a:cs typeface="Calibri" panose="020F0502020204030204" pitchFamily="34" charset="0"/>
                        </a:rPr>
                        <a:t>Autocontrollo</a:t>
                      </a:r>
                      <a:endParaRPr lang="it-IT" sz="1300" dirty="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dirty="0">
                          <a:effectLst/>
                          <a:latin typeface="Calibri" panose="020F0502020204030204" pitchFamily="34" charset="0"/>
                          <a:cs typeface="Calibri" panose="020F0502020204030204" pitchFamily="34" charset="0"/>
                        </a:rPr>
                        <a:t>I miei diritti e responsabilità</a:t>
                      </a:r>
                      <a:endParaRPr lang="it-IT" sz="1300" dirty="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extLst>
                  <a:ext uri="{0D108BD9-81ED-4DB2-BD59-A6C34878D82A}">
                    <a16:rowId xmlns:a16="http://schemas.microsoft.com/office/drawing/2014/main" val="3138273363"/>
                  </a:ext>
                </a:extLst>
              </a:tr>
              <a:tr h="893768">
                <a:tc>
                  <a:txBody>
                    <a:bodyPr/>
                    <a:lstStyle/>
                    <a:p>
                      <a:pPr>
                        <a:lnSpc>
                          <a:spcPct val="115000"/>
                        </a:lnSpc>
                        <a:spcAft>
                          <a:spcPts val="600"/>
                        </a:spcAft>
                      </a:pPr>
                      <a:r>
                        <a:rPr lang="it-IT" sz="1400" dirty="0">
                          <a:solidFill>
                            <a:schemeClr val="bg1"/>
                          </a:solidFill>
                          <a:effectLst/>
                          <a:highlight>
                            <a:srgbClr val="FFFF00"/>
                          </a:highlight>
                          <a:latin typeface="Calibri" panose="020F0502020204030204" pitchFamily="34" charset="0"/>
                          <a:cs typeface="Calibri" panose="020F0502020204030204" pitchFamily="34" charset="0"/>
                        </a:rPr>
                        <a:t>Empatia</a:t>
                      </a:r>
                      <a:endParaRPr lang="it-IT"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dirty="0">
                          <a:effectLst/>
                          <a:latin typeface="Calibri" panose="020F0502020204030204" pitchFamily="34" charset="0"/>
                          <a:cs typeface="Calibri" panose="020F0502020204030204" pitchFamily="34" charset="0"/>
                        </a:rPr>
                        <a:t>Comprendere come le persone sono simili e come differiscono</a:t>
                      </a:r>
                      <a:endParaRPr lang="it-IT" sz="1300" dirty="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Imparare ad apprezzare le differenze tra le persone</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Evitare il pregiudizio e la discriminazione delle persone che sono diverse</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extLst>
                  <a:ext uri="{0D108BD9-81ED-4DB2-BD59-A6C34878D82A}">
                    <a16:rowId xmlns:a16="http://schemas.microsoft.com/office/drawing/2014/main" val="2815882853"/>
                  </a:ext>
                </a:extLst>
              </a:tr>
              <a:tr h="776305">
                <a:tc>
                  <a:txBody>
                    <a:bodyPr/>
                    <a:lstStyle/>
                    <a:p>
                      <a:pPr>
                        <a:lnSpc>
                          <a:spcPct val="115000"/>
                        </a:lnSpc>
                        <a:spcAft>
                          <a:spcPts val="600"/>
                        </a:spcAft>
                      </a:pPr>
                      <a:r>
                        <a:rPr lang="it-IT" sz="1400" dirty="0">
                          <a:solidFill>
                            <a:schemeClr val="bg1"/>
                          </a:solidFill>
                          <a:effectLst/>
                          <a:highlight>
                            <a:srgbClr val="FFFF00"/>
                          </a:highlight>
                          <a:latin typeface="Calibri" panose="020F0502020204030204" pitchFamily="34" charset="0"/>
                          <a:cs typeface="Calibri" panose="020F0502020204030204" pitchFamily="34" charset="0"/>
                        </a:rPr>
                        <a:t>Abilità relazionali interpersonali</a:t>
                      </a:r>
                      <a:endParaRPr lang="it-IT"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Imparare a valutare le relazioni con amici e familiari</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Formare nuove relazioni e sopravvivere alla perdita di amicizie</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Ricerca di supporto e consigli da altri in caso di necessità</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extLst>
                  <a:ext uri="{0D108BD9-81ED-4DB2-BD59-A6C34878D82A}">
                    <a16:rowId xmlns:a16="http://schemas.microsoft.com/office/drawing/2014/main" val="1801518828"/>
                  </a:ext>
                </a:extLst>
              </a:tr>
              <a:tr h="1120809">
                <a:tc>
                  <a:txBody>
                    <a:bodyPr/>
                    <a:lstStyle/>
                    <a:p>
                      <a:pPr>
                        <a:lnSpc>
                          <a:spcPct val="115000"/>
                        </a:lnSpc>
                        <a:spcAft>
                          <a:spcPts val="600"/>
                        </a:spcAft>
                      </a:pPr>
                      <a:r>
                        <a:rPr lang="it-IT" sz="1400" dirty="0">
                          <a:solidFill>
                            <a:schemeClr val="bg1"/>
                          </a:solidFill>
                          <a:effectLst/>
                          <a:highlight>
                            <a:srgbClr val="FFFF00"/>
                          </a:highlight>
                          <a:latin typeface="Calibri" panose="020F0502020204030204" pitchFamily="34" charset="0"/>
                          <a:cs typeface="Calibri" panose="020F0502020204030204" pitchFamily="34" charset="0"/>
                        </a:rPr>
                        <a:t>Comunicazione</a:t>
                      </a:r>
                      <a:endParaRPr lang="it-IT"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Abilità di comunicazione verbale e non verbale di base</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Comunicazione assertiva di fronte alla pressione dei pari</a:t>
                      </a:r>
                    </a:p>
                    <a:p>
                      <a:pPr>
                        <a:lnSpc>
                          <a:spcPct val="115000"/>
                        </a:lnSpc>
                        <a:spcAft>
                          <a:spcPts val="600"/>
                        </a:spcAft>
                      </a:pPr>
                      <a:r>
                        <a:rPr lang="it-IT" sz="1300">
                          <a:effectLst/>
                          <a:latin typeface="Calibri" panose="020F0502020204030204" pitchFamily="34" charset="0"/>
                          <a:cs typeface="Calibri" panose="020F0502020204030204" pitchFamily="34" charset="0"/>
                        </a:rPr>
                        <a:t> </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Usare l'assertività per resistere alla pressione di fare attività potenzialmente dannose per la salute </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extLst>
                  <a:ext uri="{0D108BD9-81ED-4DB2-BD59-A6C34878D82A}">
                    <a16:rowId xmlns:a16="http://schemas.microsoft.com/office/drawing/2014/main" val="1101371155"/>
                  </a:ext>
                </a:extLst>
              </a:tr>
              <a:tr h="544394">
                <a:tc>
                  <a:txBody>
                    <a:bodyPr/>
                    <a:lstStyle/>
                    <a:p>
                      <a:pPr>
                        <a:lnSpc>
                          <a:spcPct val="115000"/>
                        </a:lnSpc>
                        <a:spcAft>
                          <a:spcPts val="600"/>
                        </a:spcAft>
                      </a:pPr>
                      <a:r>
                        <a:rPr lang="it-IT" sz="1400" dirty="0">
                          <a:solidFill>
                            <a:schemeClr val="bg1"/>
                          </a:solidFill>
                          <a:effectLst/>
                          <a:highlight>
                            <a:srgbClr val="FFFF00"/>
                          </a:highlight>
                          <a:latin typeface="Calibri" panose="020F0502020204030204" pitchFamily="34" charset="0"/>
                          <a:cs typeface="Calibri" panose="020F0502020204030204" pitchFamily="34" charset="0"/>
                        </a:rPr>
                        <a:t>Gestione dello stress</a:t>
                      </a:r>
                      <a:endParaRPr lang="it-IT"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Individuare le fonti di stress</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Metodi per far fronte a situazioni stressanti</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Affrontare situazioni di avversità</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extLst>
                  <a:ext uri="{0D108BD9-81ED-4DB2-BD59-A6C34878D82A}">
                    <a16:rowId xmlns:a16="http://schemas.microsoft.com/office/drawing/2014/main" val="4103626939"/>
                  </a:ext>
                </a:extLst>
              </a:tr>
              <a:tr h="893768">
                <a:tc>
                  <a:txBody>
                    <a:bodyPr/>
                    <a:lstStyle/>
                    <a:p>
                      <a:pPr>
                        <a:lnSpc>
                          <a:spcPct val="115000"/>
                        </a:lnSpc>
                        <a:spcAft>
                          <a:spcPts val="600"/>
                        </a:spcAft>
                      </a:pPr>
                      <a:r>
                        <a:rPr lang="it-IT" sz="1400" dirty="0">
                          <a:solidFill>
                            <a:schemeClr val="bg1"/>
                          </a:solidFill>
                          <a:effectLst/>
                          <a:highlight>
                            <a:srgbClr val="FFFF00"/>
                          </a:highlight>
                          <a:latin typeface="Calibri" panose="020F0502020204030204" pitchFamily="34" charset="0"/>
                          <a:cs typeface="Calibri" panose="020F0502020204030204" pitchFamily="34" charset="0"/>
                        </a:rPr>
                        <a:t>Gestione delle emozioni</a:t>
                      </a:r>
                      <a:endParaRPr lang="it-IT"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Riconoscimento dell'espressione di diverse emozioni</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a:effectLst/>
                          <a:latin typeface="Calibri" panose="020F0502020204030204" pitchFamily="34" charset="0"/>
                          <a:cs typeface="Calibri" panose="020F0502020204030204" pitchFamily="34" charset="0"/>
                        </a:rPr>
                        <a:t>Comprendere come le emozioni influenzano il nostro comportamento</a:t>
                      </a:r>
                      <a:endParaRPr lang="it-IT" sz="130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tc>
                  <a:txBody>
                    <a:bodyPr/>
                    <a:lstStyle/>
                    <a:p>
                      <a:pPr>
                        <a:lnSpc>
                          <a:spcPct val="115000"/>
                        </a:lnSpc>
                        <a:spcAft>
                          <a:spcPts val="600"/>
                        </a:spcAft>
                      </a:pPr>
                      <a:r>
                        <a:rPr lang="it-IT" sz="1300" dirty="0">
                          <a:effectLst/>
                          <a:latin typeface="Calibri" panose="020F0502020204030204" pitchFamily="34" charset="0"/>
                          <a:cs typeface="Calibri" panose="020F0502020204030204" pitchFamily="34" charset="0"/>
                        </a:rPr>
                        <a:t>Affrontare il disagio emotivo</a:t>
                      </a:r>
                      <a:endParaRPr lang="it-IT" sz="1300" dirty="0">
                        <a:effectLst/>
                        <a:latin typeface="Calibri" panose="020F0502020204030204" pitchFamily="34" charset="0"/>
                        <a:ea typeface="Calibri" panose="020F0502020204030204" pitchFamily="34" charset="0"/>
                        <a:cs typeface="Calibri" panose="020F0502020204030204" pitchFamily="34" charset="0"/>
                      </a:endParaRPr>
                    </a:p>
                  </a:txBody>
                  <a:tcPr marL="62906" marR="62906" marT="0" marB="0"/>
                </a:tc>
                <a:extLst>
                  <a:ext uri="{0D108BD9-81ED-4DB2-BD59-A6C34878D82A}">
                    <a16:rowId xmlns:a16="http://schemas.microsoft.com/office/drawing/2014/main" val="138979344"/>
                  </a:ext>
                </a:extLst>
              </a:tr>
            </a:tbl>
          </a:graphicData>
        </a:graphic>
      </p:graphicFrame>
    </p:spTree>
    <p:extLst>
      <p:ext uri="{BB962C8B-B14F-4D97-AF65-F5344CB8AC3E}">
        <p14:creationId xmlns:p14="http://schemas.microsoft.com/office/powerpoint/2010/main" val="1431385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986F3E-25C5-5642-A1F1-6B9BA7DD838D}"/>
              </a:ext>
            </a:extLst>
          </p:cNvPr>
          <p:cNvSpPr>
            <a:spLocks noGrp="1"/>
          </p:cNvSpPr>
          <p:nvPr>
            <p:ph type="title"/>
          </p:nvPr>
        </p:nvSpPr>
        <p:spPr/>
        <p:txBody>
          <a:bodyPr/>
          <a:lstStyle/>
          <a:p>
            <a:r>
              <a:rPr lang="it-IT" dirty="0"/>
              <a:t>esempi operativi  -  Esempio 2</a:t>
            </a:r>
          </a:p>
        </p:txBody>
      </p:sp>
      <p:sp>
        <p:nvSpPr>
          <p:cNvPr id="3" name="Segnaposto contenuto 2">
            <a:extLst>
              <a:ext uri="{FF2B5EF4-FFF2-40B4-BE49-F238E27FC236}">
                <a16:creationId xmlns:a16="http://schemas.microsoft.com/office/drawing/2014/main" id="{FA545089-66EE-2B4E-BE0B-8EB2A1E13E7D}"/>
              </a:ext>
            </a:extLst>
          </p:cNvPr>
          <p:cNvSpPr>
            <a:spLocks noGrp="1"/>
          </p:cNvSpPr>
          <p:nvPr>
            <p:ph idx="1"/>
          </p:nvPr>
        </p:nvSpPr>
        <p:spPr/>
        <p:txBody>
          <a:bodyPr/>
          <a:lstStyle/>
          <a:p>
            <a:pPr>
              <a:lnSpc>
                <a:spcPct val="150000"/>
              </a:lnSpc>
            </a:pPr>
            <a:r>
              <a:rPr lang="it-IT" dirty="0"/>
              <a:t>Un’altra ipotesi è quella di sviluppare planning individuali e di gruppo in cui gli obiettivi specifici vengono disarticolati funzionalmente alle LS che ci interessano. Di seguito un esempio costruito facendo riferimento alle nostre attività. È un esempio e come tale va trattato. Gli obiettivi possono essere ulteriormente disarticolati per meglio definire gli indicatori di valutazione (adeguati e misurabili)</a:t>
            </a:r>
          </a:p>
          <a:p>
            <a:pPr marL="0" indent="0">
              <a:buNone/>
            </a:pPr>
            <a:endParaRPr lang="it-IT" dirty="0"/>
          </a:p>
        </p:txBody>
      </p:sp>
    </p:spTree>
    <p:extLst>
      <p:ext uri="{BB962C8B-B14F-4D97-AF65-F5344CB8AC3E}">
        <p14:creationId xmlns:p14="http://schemas.microsoft.com/office/powerpoint/2010/main" val="1350544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389363-C233-0E45-995D-E94B531F90FE}"/>
              </a:ext>
            </a:extLst>
          </p:cNvPr>
          <p:cNvSpPr>
            <a:spLocks noGrp="1"/>
          </p:cNvSpPr>
          <p:nvPr>
            <p:ph type="title"/>
          </p:nvPr>
        </p:nvSpPr>
        <p:spPr>
          <a:xfrm>
            <a:off x="2188027" y="216458"/>
            <a:ext cx="8610600" cy="1293028"/>
          </a:xfrm>
        </p:spPr>
        <p:txBody>
          <a:bodyPr>
            <a:normAutofit/>
          </a:bodyPr>
          <a:lstStyle/>
          <a:p>
            <a:r>
              <a:rPr lang="it-IT" sz="3600" dirty="0"/>
              <a:t>ESEMPIO 2</a:t>
            </a:r>
          </a:p>
        </p:txBody>
      </p:sp>
      <p:graphicFrame>
        <p:nvGraphicFramePr>
          <p:cNvPr id="5" name="Segnaposto contenuto 4">
            <a:extLst>
              <a:ext uri="{FF2B5EF4-FFF2-40B4-BE49-F238E27FC236}">
                <a16:creationId xmlns:a16="http://schemas.microsoft.com/office/drawing/2014/main" id="{E2D44CBF-15E9-3D41-902A-5344F0D6F4FE}"/>
              </a:ext>
            </a:extLst>
          </p:cNvPr>
          <p:cNvGraphicFramePr>
            <a:graphicFrameLocks noGrp="1"/>
          </p:cNvGraphicFramePr>
          <p:nvPr>
            <p:ph idx="1"/>
            <p:extLst>
              <p:ext uri="{D42A27DB-BD31-4B8C-83A1-F6EECF244321}">
                <p14:modId xmlns:p14="http://schemas.microsoft.com/office/powerpoint/2010/main" val="2426758653"/>
              </p:ext>
            </p:extLst>
          </p:nvPr>
        </p:nvGraphicFramePr>
        <p:xfrm>
          <a:off x="1625600" y="1519322"/>
          <a:ext cx="9173027" cy="5122220"/>
        </p:xfrm>
        <a:graphic>
          <a:graphicData uri="http://schemas.openxmlformats.org/drawingml/2006/table">
            <a:tbl>
              <a:tblPr firstRow="1" firstCol="1" bandRow="1">
                <a:tableStyleId>{5C22544A-7EE6-4342-B048-85BDC9FD1C3A}</a:tableStyleId>
              </a:tblPr>
              <a:tblGrid>
                <a:gridCol w="2563528">
                  <a:extLst>
                    <a:ext uri="{9D8B030D-6E8A-4147-A177-3AD203B41FA5}">
                      <a16:colId xmlns:a16="http://schemas.microsoft.com/office/drawing/2014/main" val="1921606260"/>
                    </a:ext>
                  </a:extLst>
                </a:gridCol>
                <a:gridCol w="4141325">
                  <a:extLst>
                    <a:ext uri="{9D8B030D-6E8A-4147-A177-3AD203B41FA5}">
                      <a16:colId xmlns:a16="http://schemas.microsoft.com/office/drawing/2014/main" val="3676461232"/>
                    </a:ext>
                  </a:extLst>
                </a:gridCol>
                <a:gridCol w="2468174">
                  <a:extLst>
                    <a:ext uri="{9D8B030D-6E8A-4147-A177-3AD203B41FA5}">
                      <a16:colId xmlns:a16="http://schemas.microsoft.com/office/drawing/2014/main" val="3587639401"/>
                    </a:ext>
                  </a:extLst>
                </a:gridCol>
              </a:tblGrid>
              <a:tr h="333828">
                <a:tc>
                  <a:txBody>
                    <a:bodyPr/>
                    <a:lstStyle/>
                    <a:p>
                      <a:pPr algn="ctr">
                        <a:lnSpc>
                          <a:spcPct val="115000"/>
                        </a:lnSpc>
                        <a:spcAft>
                          <a:spcPts val="600"/>
                        </a:spcAft>
                      </a:pPr>
                      <a:r>
                        <a:rPr lang="it-IT" sz="1200" b="1">
                          <a:solidFill>
                            <a:schemeClr val="tx1"/>
                          </a:solidFill>
                          <a:effectLst/>
                          <a:latin typeface="Calibri" panose="020F0502020204030204" pitchFamily="34" charset="0"/>
                          <a:cs typeface="Calibri" panose="020F0502020204030204" pitchFamily="34" charset="0"/>
                        </a:rPr>
                        <a:t>Life Skill</a:t>
                      </a:r>
                      <a:endParaRPr lang="it-IT" sz="12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nchor="ctr"/>
                </a:tc>
                <a:tc>
                  <a:txBody>
                    <a:bodyPr/>
                    <a:lstStyle/>
                    <a:p>
                      <a:pPr algn="ctr">
                        <a:lnSpc>
                          <a:spcPct val="115000"/>
                        </a:lnSpc>
                        <a:spcAft>
                          <a:spcPts val="600"/>
                        </a:spcAft>
                      </a:pPr>
                      <a:r>
                        <a:rPr lang="it-IT" sz="1200" b="1">
                          <a:solidFill>
                            <a:schemeClr val="tx1"/>
                          </a:solidFill>
                          <a:effectLst/>
                          <a:latin typeface="Calibri" panose="020F0502020204030204" pitchFamily="34" charset="0"/>
                          <a:cs typeface="Calibri" panose="020F0502020204030204" pitchFamily="34" charset="0"/>
                        </a:rPr>
                        <a:t>Obiettivi</a:t>
                      </a:r>
                      <a:endParaRPr lang="it-IT" sz="12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nchor="ctr"/>
                </a:tc>
                <a:tc>
                  <a:txBody>
                    <a:bodyPr/>
                    <a:lstStyle/>
                    <a:p>
                      <a:pPr algn="ctr">
                        <a:lnSpc>
                          <a:spcPct val="115000"/>
                        </a:lnSpc>
                        <a:spcAft>
                          <a:spcPts val="600"/>
                        </a:spcAft>
                      </a:pPr>
                      <a:r>
                        <a:rPr lang="it-IT" sz="1200" b="1" dirty="0">
                          <a:solidFill>
                            <a:schemeClr val="tx1"/>
                          </a:solidFill>
                          <a:effectLst/>
                          <a:latin typeface="Calibri" panose="020F0502020204030204" pitchFamily="34" charset="0"/>
                          <a:cs typeface="Calibri" panose="020F0502020204030204" pitchFamily="34" charset="0"/>
                        </a:rPr>
                        <a:t>Indicatori di valutazione</a:t>
                      </a:r>
                      <a:endParaRPr lang="it-IT"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nchor="ctr"/>
                </a:tc>
                <a:extLst>
                  <a:ext uri="{0D108BD9-81ED-4DB2-BD59-A6C34878D82A}">
                    <a16:rowId xmlns:a16="http://schemas.microsoft.com/office/drawing/2014/main" val="3328937408"/>
                  </a:ext>
                </a:extLst>
              </a:tr>
              <a:tr h="1030630">
                <a:tc>
                  <a:txBody>
                    <a:bodyPr/>
                    <a:lstStyle/>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Autocoscienza</a:t>
                      </a:r>
                      <a:endParaRPr lang="it-IT" sz="1400">
                        <a:solidFill>
                          <a:schemeClr val="bg1"/>
                        </a:solidFill>
                        <a:effectLst/>
                        <a:latin typeface="Calibri" panose="020F0502020204030204" pitchFamily="34" charset="0"/>
                        <a:cs typeface="Calibri" panose="020F0502020204030204" pitchFamily="34" charset="0"/>
                      </a:endParaRPr>
                    </a:p>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 </a:t>
                      </a:r>
                      <a:endParaRPr lang="it-IT" sz="14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Criticare la propria malattia ed esprimere intenzioni di cura</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Miglioramento compliance terapeutica</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Autonomia nella partecipazione</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Congruità nell’abbigliamento sportivo</a:t>
                      </a:r>
                      <a:endParaRPr lang="it-IT" sz="1200" dirty="0">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a:lnSpc>
                          <a:spcPct val="115000"/>
                        </a:lnSpc>
                        <a:spcAft>
                          <a:spcPts val="600"/>
                        </a:spcAft>
                      </a:pPr>
                      <a:r>
                        <a:rPr lang="it-IT" sz="700" dirty="0">
                          <a:effectLst/>
                        </a:rPr>
                        <a:t> </a:t>
                      </a:r>
                      <a:endParaRPr lang="it-IT"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7388" marR="37388" marT="0" marB="0"/>
                </a:tc>
                <a:extLst>
                  <a:ext uri="{0D108BD9-81ED-4DB2-BD59-A6C34878D82A}">
                    <a16:rowId xmlns:a16="http://schemas.microsoft.com/office/drawing/2014/main" val="3221280043"/>
                  </a:ext>
                </a:extLst>
              </a:tr>
              <a:tr h="458808">
                <a:tc>
                  <a:txBody>
                    <a:bodyPr/>
                    <a:lstStyle/>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Empatia</a:t>
                      </a:r>
                      <a:endParaRPr lang="it-IT" sz="1400">
                        <a:solidFill>
                          <a:schemeClr val="bg1"/>
                        </a:solidFill>
                        <a:effectLst/>
                        <a:latin typeface="Calibri" panose="020F0502020204030204" pitchFamily="34" charset="0"/>
                        <a:cs typeface="Calibri" panose="020F0502020204030204" pitchFamily="34" charset="0"/>
                      </a:endParaRPr>
                    </a:p>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 </a:t>
                      </a:r>
                      <a:endParaRPr lang="it-IT" sz="14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Aiutare gli altri in difficoltà</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Costruzione di rapporti di amicizia (extra attività)</a:t>
                      </a:r>
                      <a:endParaRPr lang="it-IT" sz="1200" dirty="0">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a:lnSpc>
                          <a:spcPct val="115000"/>
                        </a:lnSpc>
                        <a:spcAft>
                          <a:spcPts val="600"/>
                        </a:spcAft>
                      </a:pPr>
                      <a:r>
                        <a:rPr lang="it-IT" sz="700" dirty="0">
                          <a:effectLst/>
                        </a:rPr>
                        <a:t> </a:t>
                      </a:r>
                      <a:endParaRPr lang="it-IT"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7388" marR="37388" marT="0" marB="0"/>
                </a:tc>
                <a:extLst>
                  <a:ext uri="{0D108BD9-81ED-4DB2-BD59-A6C34878D82A}">
                    <a16:rowId xmlns:a16="http://schemas.microsoft.com/office/drawing/2014/main" val="2706676673"/>
                  </a:ext>
                </a:extLst>
              </a:tr>
              <a:tr h="1006815">
                <a:tc>
                  <a:txBody>
                    <a:bodyPr/>
                    <a:lstStyle/>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Relazioni interpersonali</a:t>
                      </a:r>
                      <a:endParaRPr lang="it-IT" sz="1400">
                        <a:solidFill>
                          <a:schemeClr val="bg1"/>
                        </a:solidFill>
                        <a:effectLst/>
                        <a:latin typeface="Calibri" panose="020F0502020204030204" pitchFamily="34" charset="0"/>
                        <a:cs typeface="Calibri" panose="020F0502020204030204" pitchFamily="34" charset="0"/>
                      </a:endParaRPr>
                    </a:p>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 </a:t>
                      </a:r>
                      <a:endParaRPr lang="it-IT" sz="14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Partecipazione alle attività di gruppo</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Puntualità agli appuntamenti</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Rispetto delle regole</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Partecipazione attiva/passiva</a:t>
                      </a:r>
                      <a:endParaRPr lang="it-IT" sz="1200" dirty="0">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a:lnSpc>
                          <a:spcPct val="115000"/>
                        </a:lnSpc>
                        <a:spcAft>
                          <a:spcPts val="6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37388" marR="37388" marT="0" marB="0"/>
                </a:tc>
                <a:extLst>
                  <a:ext uri="{0D108BD9-81ED-4DB2-BD59-A6C34878D82A}">
                    <a16:rowId xmlns:a16="http://schemas.microsoft.com/office/drawing/2014/main" val="1521408553"/>
                  </a:ext>
                </a:extLst>
              </a:tr>
              <a:tr h="732811">
                <a:tc>
                  <a:txBody>
                    <a:bodyPr/>
                    <a:lstStyle/>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Comunicazione </a:t>
                      </a:r>
                      <a:endParaRPr lang="it-IT" sz="1400">
                        <a:solidFill>
                          <a:schemeClr val="bg1"/>
                        </a:solidFill>
                        <a:effectLst/>
                        <a:latin typeface="Calibri" panose="020F0502020204030204" pitchFamily="34" charset="0"/>
                        <a:cs typeface="Calibri" panose="020F0502020204030204" pitchFamily="34" charset="0"/>
                      </a:endParaRPr>
                    </a:p>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 </a:t>
                      </a:r>
                      <a:endParaRPr lang="it-IT" sz="14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Richiesta d’aiuto non verbale</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Richiesta d’aiuto verbale</a:t>
                      </a:r>
                    </a:p>
                    <a:p>
                      <a:pPr marL="342900" lvl="0" indent="-342900">
                        <a:lnSpc>
                          <a:spcPct val="115000"/>
                        </a:lnSpc>
                        <a:spcAft>
                          <a:spcPts val="0"/>
                        </a:spcAft>
                        <a:buFont typeface="Calibri" panose="020F0502020204030204" pitchFamily="34" charset="0"/>
                        <a:buChar char="-"/>
                      </a:pPr>
                      <a:r>
                        <a:rPr lang="it-IT" sz="1200" dirty="0">
                          <a:effectLst/>
                          <a:latin typeface="Calibri" panose="020F0502020204030204" pitchFamily="34" charset="0"/>
                          <a:cs typeface="Calibri" panose="020F0502020204030204" pitchFamily="34" charset="0"/>
                        </a:rPr>
                        <a:t>Congrua ed adeguata all’attività</a:t>
                      </a:r>
                      <a:endParaRPr lang="it-IT" sz="1200" dirty="0">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a:lnSpc>
                          <a:spcPct val="115000"/>
                        </a:lnSpc>
                        <a:spcAft>
                          <a:spcPts val="6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37388" marR="37388" marT="0" marB="0"/>
                </a:tc>
                <a:extLst>
                  <a:ext uri="{0D108BD9-81ED-4DB2-BD59-A6C34878D82A}">
                    <a16:rowId xmlns:a16="http://schemas.microsoft.com/office/drawing/2014/main" val="3640555828"/>
                  </a:ext>
                </a:extLst>
              </a:tr>
              <a:tr h="732811">
                <a:tc>
                  <a:txBody>
                    <a:bodyPr/>
                    <a:lstStyle/>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Gestione dello stress</a:t>
                      </a:r>
                      <a:endParaRPr lang="it-IT" sz="1400">
                        <a:solidFill>
                          <a:schemeClr val="bg1"/>
                        </a:solidFill>
                        <a:effectLst/>
                        <a:latin typeface="Calibri" panose="020F0502020204030204" pitchFamily="34" charset="0"/>
                        <a:cs typeface="Calibri" panose="020F0502020204030204" pitchFamily="34" charset="0"/>
                      </a:endParaRPr>
                    </a:p>
                    <a:p>
                      <a:pPr>
                        <a:lnSpc>
                          <a:spcPct val="115000"/>
                        </a:lnSpc>
                        <a:spcAft>
                          <a:spcPts val="600"/>
                        </a:spcAft>
                      </a:pPr>
                      <a:r>
                        <a:rPr lang="it-IT" sz="1400">
                          <a:solidFill>
                            <a:schemeClr val="bg1"/>
                          </a:solidFill>
                          <a:effectLst/>
                          <a:highlight>
                            <a:srgbClr val="FFFF00"/>
                          </a:highlight>
                          <a:latin typeface="Calibri" panose="020F0502020204030204" pitchFamily="34" charset="0"/>
                          <a:cs typeface="Calibri" panose="020F0502020204030204" pitchFamily="34" charset="0"/>
                        </a:rPr>
                        <a:t> </a:t>
                      </a:r>
                      <a:endParaRPr lang="it-IT" sz="14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marL="342900" lvl="0" indent="-342900">
                        <a:lnSpc>
                          <a:spcPct val="115000"/>
                        </a:lnSpc>
                        <a:spcAft>
                          <a:spcPts val="0"/>
                        </a:spcAft>
                        <a:buFont typeface="Calibri" panose="020F0502020204030204" pitchFamily="34" charset="0"/>
                        <a:buChar char="-"/>
                      </a:pPr>
                      <a:r>
                        <a:rPr lang="it-IT" sz="1200">
                          <a:effectLst/>
                          <a:latin typeface="Calibri" panose="020F0502020204030204" pitchFamily="34" charset="0"/>
                          <a:cs typeface="Calibri" panose="020F0502020204030204" pitchFamily="34" charset="0"/>
                        </a:rPr>
                        <a:t>Gestire la sconfitta</a:t>
                      </a:r>
                    </a:p>
                    <a:p>
                      <a:pPr marL="342900" lvl="0" indent="-342900">
                        <a:lnSpc>
                          <a:spcPct val="115000"/>
                        </a:lnSpc>
                        <a:spcAft>
                          <a:spcPts val="0"/>
                        </a:spcAft>
                        <a:buFont typeface="Calibri" panose="020F0502020204030204" pitchFamily="34" charset="0"/>
                        <a:buChar char="-"/>
                      </a:pPr>
                      <a:r>
                        <a:rPr lang="it-IT" sz="1200">
                          <a:effectLst/>
                          <a:latin typeface="Calibri" panose="020F0502020204030204" pitchFamily="34" charset="0"/>
                          <a:cs typeface="Calibri" panose="020F0502020204030204" pitchFamily="34" charset="0"/>
                        </a:rPr>
                        <a:t>Condividere la vittoria</a:t>
                      </a:r>
                    </a:p>
                    <a:p>
                      <a:pPr marL="342900" lvl="0" indent="-342900">
                        <a:lnSpc>
                          <a:spcPct val="115000"/>
                        </a:lnSpc>
                        <a:spcAft>
                          <a:spcPts val="0"/>
                        </a:spcAft>
                        <a:buFont typeface="Calibri" panose="020F0502020204030204" pitchFamily="34" charset="0"/>
                        <a:buChar char="-"/>
                      </a:pPr>
                      <a:r>
                        <a:rPr lang="it-IT" sz="1200">
                          <a:effectLst/>
                          <a:latin typeface="Calibri" panose="020F0502020204030204" pitchFamily="34" charset="0"/>
                          <a:cs typeface="Calibri" panose="020F0502020204030204" pitchFamily="34" charset="0"/>
                        </a:rPr>
                        <a:t>Frequenza rituali e stereotipie</a:t>
                      </a:r>
                      <a:endParaRPr lang="it-IT" sz="1200">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a:lnSpc>
                          <a:spcPct val="115000"/>
                        </a:lnSpc>
                        <a:spcAft>
                          <a:spcPts val="6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37388" marR="37388" marT="0" marB="0"/>
                </a:tc>
                <a:extLst>
                  <a:ext uri="{0D108BD9-81ED-4DB2-BD59-A6C34878D82A}">
                    <a16:rowId xmlns:a16="http://schemas.microsoft.com/office/drawing/2014/main" val="1161604044"/>
                  </a:ext>
                </a:extLst>
              </a:tr>
              <a:tr h="732811">
                <a:tc>
                  <a:txBody>
                    <a:bodyPr/>
                    <a:lstStyle/>
                    <a:p>
                      <a:pPr>
                        <a:lnSpc>
                          <a:spcPct val="115000"/>
                        </a:lnSpc>
                        <a:spcAft>
                          <a:spcPts val="600"/>
                        </a:spcAft>
                      </a:pPr>
                      <a:r>
                        <a:rPr lang="it-IT" sz="1400" dirty="0">
                          <a:solidFill>
                            <a:schemeClr val="bg1"/>
                          </a:solidFill>
                          <a:effectLst/>
                          <a:highlight>
                            <a:srgbClr val="FFFF00"/>
                          </a:highlight>
                          <a:latin typeface="Calibri" panose="020F0502020204030204" pitchFamily="34" charset="0"/>
                          <a:cs typeface="Calibri" panose="020F0502020204030204" pitchFamily="34" charset="0"/>
                        </a:rPr>
                        <a:t>Gestione delle emozioni</a:t>
                      </a:r>
                      <a:endParaRPr lang="it-IT" sz="1400" dirty="0">
                        <a:solidFill>
                          <a:schemeClr val="bg1"/>
                        </a:solidFill>
                        <a:effectLst/>
                        <a:latin typeface="Calibri" panose="020F0502020204030204" pitchFamily="34" charset="0"/>
                        <a:cs typeface="Calibri" panose="020F0502020204030204" pitchFamily="34" charset="0"/>
                      </a:endParaRPr>
                    </a:p>
                    <a:p>
                      <a:pPr>
                        <a:lnSpc>
                          <a:spcPct val="115000"/>
                        </a:lnSpc>
                        <a:spcAft>
                          <a:spcPts val="600"/>
                        </a:spcAft>
                      </a:pPr>
                      <a:r>
                        <a:rPr lang="it-IT" sz="1400" dirty="0">
                          <a:solidFill>
                            <a:schemeClr val="bg1"/>
                          </a:solidFill>
                          <a:effectLst/>
                          <a:highlight>
                            <a:srgbClr val="FFFF00"/>
                          </a:highlight>
                          <a:latin typeface="Calibri" panose="020F0502020204030204" pitchFamily="34" charset="0"/>
                          <a:cs typeface="Calibri" panose="020F0502020204030204" pitchFamily="34" charset="0"/>
                        </a:rPr>
                        <a:t> </a:t>
                      </a:r>
                      <a:endParaRPr lang="it-IT"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marL="342900" lvl="0" indent="-342900">
                        <a:lnSpc>
                          <a:spcPct val="115000"/>
                        </a:lnSpc>
                        <a:spcAft>
                          <a:spcPts val="0"/>
                        </a:spcAft>
                        <a:buFont typeface="Courier New" panose="02070309020205020404" pitchFamily="49" charset="0"/>
                        <a:buChar char="o"/>
                      </a:pPr>
                      <a:r>
                        <a:rPr lang="it-IT" sz="1200" dirty="0">
                          <a:effectLst/>
                          <a:latin typeface="Calibri" panose="020F0502020204030204" pitchFamily="34" charset="0"/>
                          <a:cs typeface="Calibri" panose="020F0502020204030204" pitchFamily="34" charset="0"/>
                        </a:rPr>
                        <a:t>Gestire le fasi di rabbia</a:t>
                      </a:r>
                    </a:p>
                    <a:p>
                      <a:pPr marL="342900" lvl="0" indent="-342900">
                        <a:lnSpc>
                          <a:spcPct val="115000"/>
                        </a:lnSpc>
                        <a:spcAft>
                          <a:spcPts val="0"/>
                        </a:spcAft>
                        <a:buFont typeface="Courier New" panose="02070309020205020404" pitchFamily="49" charset="0"/>
                        <a:buChar char="o"/>
                      </a:pPr>
                      <a:r>
                        <a:rPr lang="it-IT" sz="1200" dirty="0">
                          <a:effectLst/>
                          <a:latin typeface="Calibri" panose="020F0502020204030204" pitchFamily="34" charset="0"/>
                          <a:cs typeface="Calibri" panose="020F0502020204030204" pitchFamily="34" charset="0"/>
                        </a:rPr>
                        <a:t>Gestire le fasi depressive, di isolamento</a:t>
                      </a:r>
                    </a:p>
                    <a:p>
                      <a:pPr marL="342900" lvl="0" indent="-342900">
                        <a:lnSpc>
                          <a:spcPct val="115000"/>
                        </a:lnSpc>
                        <a:spcAft>
                          <a:spcPts val="0"/>
                        </a:spcAft>
                        <a:buFont typeface="Courier New" panose="02070309020205020404" pitchFamily="49" charset="0"/>
                        <a:buChar char="o"/>
                      </a:pPr>
                      <a:r>
                        <a:rPr lang="it-IT" sz="1200" dirty="0">
                          <a:effectLst/>
                          <a:latin typeface="Calibri" panose="020F0502020204030204" pitchFamily="34" charset="0"/>
                          <a:cs typeface="Calibri" panose="020F0502020204030204" pitchFamily="34" charset="0"/>
                        </a:rPr>
                        <a:t>Gestire la compagnia delle allucinazioni</a:t>
                      </a:r>
                      <a:endParaRPr lang="it-IT" sz="1200" dirty="0">
                        <a:effectLst/>
                        <a:latin typeface="Calibri" panose="020F0502020204030204" pitchFamily="34" charset="0"/>
                        <a:ea typeface="Calibri" panose="020F0502020204030204" pitchFamily="34" charset="0"/>
                        <a:cs typeface="Calibri" panose="020F0502020204030204" pitchFamily="34" charset="0"/>
                      </a:endParaRPr>
                    </a:p>
                  </a:txBody>
                  <a:tcPr marL="37388" marR="37388" marT="0" marB="0"/>
                </a:tc>
                <a:tc>
                  <a:txBody>
                    <a:bodyPr/>
                    <a:lstStyle/>
                    <a:p>
                      <a:pPr>
                        <a:lnSpc>
                          <a:spcPct val="115000"/>
                        </a:lnSpc>
                        <a:spcAft>
                          <a:spcPts val="600"/>
                        </a:spcAft>
                      </a:pPr>
                      <a:r>
                        <a:rPr lang="it-IT" sz="700" dirty="0">
                          <a:effectLst/>
                        </a:rPr>
                        <a:t> </a:t>
                      </a:r>
                      <a:endParaRPr lang="it-IT"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7388" marR="37388" marT="0" marB="0"/>
                </a:tc>
                <a:extLst>
                  <a:ext uri="{0D108BD9-81ED-4DB2-BD59-A6C34878D82A}">
                    <a16:rowId xmlns:a16="http://schemas.microsoft.com/office/drawing/2014/main" val="2516350585"/>
                  </a:ext>
                </a:extLst>
              </a:tr>
            </a:tbl>
          </a:graphicData>
        </a:graphic>
      </p:graphicFrame>
    </p:spTree>
    <p:extLst>
      <p:ext uri="{BB962C8B-B14F-4D97-AF65-F5344CB8AC3E}">
        <p14:creationId xmlns:p14="http://schemas.microsoft.com/office/powerpoint/2010/main" val="903938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025E58-223F-1147-B511-7EE813B1CBA9}"/>
              </a:ext>
            </a:extLst>
          </p:cNvPr>
          <p:cNvSpPr>
            <a:spLocks noGrp="1"/>
          </p:cNvSpPr>
          <p:nvPr>
            <p:ph type="title"/>
          </p:nvPr>
        </p:nvSpPr>
        <p:spPr/>
        <p:txBody>
          <a:bodyPr/>
          <a:lstStyle/>
          <a:p>
            <a:r>
              <a:rPr lang="it-IT" dirty="0"/>
              <a:t>Formazione dei formatori</a:t>
            </a:r>
          </a:p>
        </p:txBody>
      </p:sp>
      <p:sp>
        <p:nvSpPr>
          <p:cNvPr id="3" name="Segnaposto contenuto 2">
            <a:extLst>
              <a:ext uri="{FF2B5EF4-FFF2-40B4-BE49-F238E27FC236}">
                <a16:creationId xmlns:a16="http://schemas.microsoft.com/office/drawing/2014/main" id="{E0BC36BF-8B38-6445-B188-FD3AB628DC18}"/>
              </a:ext>
            </a:extLst>
          </p:cNvPr>
          <p:cNvSpPr>
            <a:spLocks noGrp="1"/>
          </p:cNvSpPr>
          <p:nvPr>
            <p:ph idx="1"/>
          </p:nvPr>
        </p:nvSpPr>
        <p:spPr>
          <a:xfrm>
            <a:off x="685800" y="2270760"/>
            <a:ext cx="10820400" cy="3947925"/>
          </a:xfrm>
        </p:spPr>
        <p:txBody>
          <a:bodyPr>
            <a:normAutofit/>
          </a:bodyPr>
          <a:lstStyle/>
          <a:p>
            <a:pPr marL="0" indent="0">
              <a:lnSpc>
                <a:spcPct val="150000"/>
              </a:lnSpc>
              <a:buNone/>
            </a:pPr>
            <a:r>
              <a:rPr lang="it-IT" sz="2000" dirty="0"/>
              <a:t>La FORMAZIONE DI FORMATORI DI COMPETENZE (compresi gli utenti esperti) rappresenta la fase successiva del nostro Progetto ed oltre alla funzione più prettamente formativa, dovrà avere anche un’importante funzione educativa, portando l’importanza di questa pratica (Sport e Salute Mentale), con le sue evidenze scientifiche, ad un pubblico più vasto: Servizi sanitari e territoriali della Salute Mentale e delle Dipendenze; Amministrazioni sanitarie; Enti locali; Scuole e quanto altro possa essere importante per la conoscenza, divulgazione ed ampia implementazione nelle varie realtà Nazionali.</a:t>
            </a:r>
          </a:p>
          <a:p>
            <a:endParaRPr lang="it-IT" dirty="0"/>
          </a:p>
        </p:txBody>
      </p:sp>
    </p:spTree>
    <p:extLst>
      <p:ext uri="{BB962C8B-B14F-4D97-AF65-F5344CB8AC3E}">
        <p14:creationId xmlns:p14="http://schemas.microsoft.com/office/powerpoint/2010/main" val="1242542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1510A6-10B4-A946-BAF4-7A5CE7AC4BAC}"/>
              </a:ext>
            </a:extLst>
          </p:cNvPr>
          <p:cNvSpPr>
            <a:spLocks noGrp="1"/>
          </p:cNvSpPr>
          <p:nvPr>
            <p:ph type="title"/>
          </p:nvPr>
        </p:nvSpPr>
        <p:spPr>
          <a:xfrm>
            <a:off x="2815772" y="517630"/>
            <a:ext cx="9024257" cy="850900"/>
          </a:xfrm>
        </p:spPr>
        <p:txBody>
          <a:bodyPr/>
          <a:lstStyle/>
          <a:p>
            <a:r>
              <a:rPr lang="it-IT" dirty="0"/>
              <a:t>Il progetto di terni  </a:t>
            </a:r>
          </a:p>
        </p:txBody>
      </p:sp>
      <p:sp>
        <p:nvSpPr>
          <p:cNvPr id="3" name="Segnaposto contenuto 2">
            <a:extLst>
              <a:ext uri="{FF2B5EF4-FFF2-40B4-BE49-F238E27FC236}">
                <a16:creationId xmlns:a16="http://schemas.microsoft.com/office/drawing/2014/main" id="{23BC934C-65FB-484E-898E-E3E700E35572}"/>
              </a:ext>
            </a:extLst>
          </p:cNvPr>
          <p:cNvSpPr>
            <a:spLocks noGrp="1"/>
          </p:cNvSpPr>
          <p:nvPr>
            <p:ph idx="1"/>
          </p:nvPr>
        </p:nvSpPr>
        <p:spPr>
          <a:xfrm>
            <a:off x="685800" y="1538514"/>
            <a:ext cx="10820400" cy="5094515"/>
          </a:xfrm>
        </p:spPr>
        <p:txBody>
          <a:bodyPr>
            <a:normAutofit fontScale="92500" lnSpcReduction="20000"/>
          </a:bodyPr>
          <a:lstStyle/>
          <a:p>
            <a:pPr marL="457200" indent="-457200">
              <a:lnSpc>
                <a:spcPct val="150000"/>
              </a:lnSpc>
              <a:spcAft>
                <a:spcPts val="600"/>
              </a:spcAft>
              <a:buFont typeface="+mj-lt"/>
              <a:buAutoNum type="arabicPeriod"/>
            </a:pPr>
            <a:r>
              <a:rPr lang="it-IT" dirty="0"/>
              <a:t>Individuazione gruppo di utenti interessati (10) ed operatori coinvolti (privato sociale e infermieri CSM)</a:t>
            </a:r>
          </a:p>
          <a:p>
            <a:pPr marL="457200" indent="-457200">
              <a:lnSpc>
                <a:spcPct val="150000"/>
              </a:lnSpc>
              <a:spcAft>
                <a:spcPts val="600"/>
              </a:spcAft>
              <a:buFont typeface="+mj-lt"/>
              <a:buAutoNum type="arabicPeriod"/>
            </a:pPr>
            <a:r>
              <a:rPr lang="it-IT" dirty="0"/>
              <a:t>Elaborazione degli strumenti di valutazione, definizione obiettivi e indicatori </a:t>
            </a:r>
          </a:p>
          <a:p>
            <a:pPr lvl="1">
              <a:lnSpc>
                <a:spcPct val="150000"/>
              </a:lnSpc>
              <a:spcAft>
                <a:spcPts val="600"/>
              </a:spcAft>
              <a:buFont typeface="Wingdings" pitchFamily="2" charset="2"/>
              <a:buChar char="ü"/>
            </a:pPr>
            <a:r>
              <a:rPr lang="it-IT" sz="1900" dirty="0"/>
              <a:t> </a:t>
            </a:r>
            <a:r>
              <a:rPr lang="it-IT" sz="1900" i="1" dirty="0"/>
              <a:t>una scala , la LQL (</a:t>
            </a:r>
            <a:r>
              <a:rPr lang="en-US" sz="1900" b="1" i="1" dirty="0"/>
              <a:t>Lancashire Quality of Life Profile)</a:t>
            </a:r>
            <a:r>
              <a:rPr lang="it-IT" sz="1900" b="1" i="1" dirty="0"/>
              <a:t>, </a:t>
            </a:r>
            <a:r>
              <a:rPr lang="it-IT" sz="1900" i="1" dirty="0"/>
              <a:t>validata internazionalmente è stata modificata eliminando alcuni item </a:t>
            </a:r>
          </a:p>
          <a:p>
            <a:pPr lvl="1">
              <a:lnSpc>
                <a:spcPct val="150000"/>
              </a:lnSpc>
              <a:spcAft>
                <a:spcPts val="600"/>
              </a:spcAft>
              <a:buFont typeface="Wingdings" pitchFamily="2" charset="2"/>
              <a:buChar char="ü"/>
            </a:pPr>
            <a:r>
              <a:rPr lang="it-IT" sz="1900" i="1" dirty="0"/>
              <a:t> è stata elaborata una seconda scala , non validata, specificamente legata all’esperienza del ping pong, alle L.S. considerate ed agli obiettivi del progetto</a:t>
            </a:r>
          </a:p>
          <a:p>
            <a:pPr marL="457200" indent="-457200">
              <a:lnSpc>
                <a:spcPct val="150000"/>
              </a:lnSpc>
              <a:spcAft>
                <a:spcPts val="600"/>
              </a:spcAft>
              <a:buFont typeface="+mj-lt"/>
              <a:buAutoNum type="arabicPeriod"/>
            </a:pPr>
            <a:r>
              <a:rPr lang="it-IT" dirty="0"/>
              <a:t>Formazione del gruppo degli operatori interessati</a:t>
            </a:r>
          </a:p>
          <a:p>
            <a:pPr marL="457200" indent="-457200">
              <a:lnSpc>
                <a:spcPct val="150000"/>
              </a:lnSpc>
              <a:spcAft>
                <a:spcPts val="600"/>
              </a:spcAft>
              <a:buFont typeface="+mj-lt"/>
              <a:buAutoNum type="arabicPeriod"/>
            </a:pPr>
            <a:r>
              <a:rPr lang="it-IT" dirty="0"/>
              <a:t>Avvio dell’esperienza per tre mesi</a:t>
            </a:r>
          </a:p>
          <a:p>
            <a:pPr marL="457200" indent="-457200">
              <a:lnSpc>
                <a:spcPct val="150000"/>
              </a:lnSpc>
              <a:spcAft>
                <a:spcPts val="600"/>
              </a:spcAft>
              <a:buFont typeface="+mj-lt"/>
              <a:buAutoNum type="arabicPeriod"/>
            </a:pPr>
            <a:r>
              <a:rPr lang="it-IT" dirty="0">
                <a:solidFill>
                  <a:srgbClr val="FF0000"/>
                </a:solidFill>
              </a:rPr>
              <a:t>Interruzione del lavoro per il blocco dovuto alla pandemia da Covid-19</a:t>
            </a:r>
          </a:p>
        </p:txBody>
      </p:sp>
      <p:pic>
        <p:nvPicPr>
          <p:cNvPr id="5" name="Immagine 4">
            <a:extLst>
              <a:ext uri="{FF2B5EF4-FFF2-40B4-BE49-F238E27FC236}">
                <a16:creationId xmlns:a16="http://schemas.microsoft.com/office/drawing/2014/main" id="{D1FFEC9B-983E-DF43-8B38-A0C21A35F64F}"/>
              </a:ext>
            </a:extLst>
          </p:cNvPr>
          <p:cNvPicPr>
            <a:picLocks noChangeAspect="1"/>
          </p:cNvPicPr>
          <p:nvPr/>
        </p:nvPicPr>
        <p:blipFill>
          <a:blip r:embed="rId2"/>
          <a:stretch>
            <a:fillRect/>
          </a:stretch>
        </p:blipFill>
        <p:spPr>
          <a:xfrm>
            <a:off x="4648231" y="446611"/>
            <a:ext cx="1676369" cy="937690"/>
          </a:xfrm>
          <a:prstGeom prst="rect">
            <a:avLst/>
          </a:prstGeom>
        </p:spPr>
      </p:pic>
      <p:cxnSp>
        <p:nvCxnSpPr>
          <p:cNvPr id="7" name="Connettore 1 6">
            <a:extLst>
              <a:ext uri="{FF2B5EF4-FFF2-40B4-BE49-F238E27FC236}">
                <a16:creationId xmlns:a16="http://schemas.microsoft.com/office/drawing/2014/main" id="{80487618-10CC-8345-BE5F-F3AC382F4E03}"/>
              </a:ext>
            </a:extLst>
          </p:cNvPr>
          <p:cNvCxnSpPr>
            <a:cxnSpLocks/>
          </p:cNvCxnSpPr>
          <p:nvPr/>
        </p:nvCxnSpPr>
        <p:spPr>
          <a:xfrm>
            <a:off x="6324600" y="1368530"/>
            <a:ext cx="5515429" cy="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507235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2C51EF-085D-9E45-AFF6-945BDD6675F4}"/>
              </a:ext>
            </a:extLst>
          </p:cNvPr>
          <p:cNvSpPr>
            <a:spLocks noGrp="1"/>
          </p:cNvSpPr>
          <p:nvPr>
            <p:ph type="title"/>
          </p:nvPr>
        </p:nvSpPr>
        <p:spPr>
          <a:xfrm>
            <a:off x="2750457" y="357973"/>
            <a:ext cx="8610600" cy="1293028"/>
          </a:xfrm>
        </p:spPr>
        <p:txBody>
          <a:bodyPr/>
          <a:lstStyle/>
          <a:p>
            <a:r>
              <a:rPr lang="it-IT" dirty="0"/>
              <a:t>percorso</a:t>
            </a:r>
          </a:p>
        </p:txBody>
      </p:sp>
      <p:graphicFrame>
        <p:nvGraphicFramePr>
          <p:cNvPr id="4" name="Segnaposto contenuto 3">
            <a:extLst>
              <a:ext uri="{FF2B5EF4-FFF2-40B4-BE49-F238E27FC236}">
                <a16:creationId xmlns:a16="http://schemas.microsoft.com/office/drawing/2014/main" id="{9E1906CD-D7FD-6A4A-9F3A-25E876907311}"/>
              </a:ext>
            </a:extLst>
          </p:cNvPr>
          <p:cNvGraphicFramePr>
            <a:graphicFrameLocks noGrp="1"/>
          </p:cNvGraphicFramePr>
          <p:nvPr>
            <p:ph idx="1"/>
            <p:extLst>
              <p:ext uri="{D42A27DB-BD31-4B8C-83A1-F6EECF244321}">
                <p14:modId xmlns:p14="http://schemas.microsoft.com/office/powerpoint/2010/main" val="772000821"/>
              </p:ext>
            </p:extLst>
          </p:nvPr>
        </p:nvGraphicFramePr>
        <p:xfrm>
          <a:off x="611414" y="1651001"/>
          <a:ext cx="10969171" cy="4474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id="{003D4B07-E28F-7E4B-BA57-0534E44FAC4D}"/>
              </a:ext>
            </a:extLst>
          </p:cNvPr>
          <p:cNvSpPr txBox="1"/>
          <p:nvPr/>
        </p:nvSpPr>
        <p:spPr>
          <a:xfrm>
            <a:off x="9724571" y="3889829"/>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659214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182159F-FE9E-594C-B673-EE88EE86F346}"/>
              </a:ext>
            </a:extLst>
          </p:cNvPr>
          <p:cNvSpPr>
            <a:spLocks noGrp="1"/>
          </p:cNvSpPr>
          <p:nvPr>
            <p:ph idx="1"/>
          </p:nvPr>
        </p:nvSpPr>
        <p:spPr>
          <a:xfrm>
            <a:off x="685800" y="1204686"/>
            <a:ext cx="10820400" cy="5355771"/>
          </a:xfrm>
        </p:spPr>
        <p:txBody>
          <a:bodyPr>
            <a:normAutofit/>
          </a:bodyPr>
          <a:lstStyle/>
          <a:p>
            <a:pPr>
              <a:lnSpc>
                <a:spcPct val="150000"/>
              </a:lnSpc>
            </a:pPr>
            <a:r>
              <a:rPr lang="it-IT" b="1" i="1" dirty="0">
                <a:solidFill>
                  <a:srgbClr val="FFFF00"/>
                </a:solidFill>
              </a:rPr>
              <a:t>Abilità di vita per le competenze psicosociali</a:t>
            </a:r>
            <a:r>
              <a:rPr lang="it-IT" i="1" dirty="0">
                <a:solidFill>
                  <a:srgbClr val="FFFF00"/>
                </a:solidFill>
              </a:rPr>
              <a:t> </a:t>
            </a:r>
            <a:r>
              <a:rPr lang="it-IT" sz="2000" i="1" dirty="0"/>
              <a:t>… sono capacità di comportamento adattivo e positivo, che consentono alle persone di affrontare efficacemente le esigenze e le sfide della vita quotidiana…. e sono trattate qui nella misura in cui possono essere insegnate alle persone come abilità che possono acquisire </a:t>
            </a:r>
            <a:r>
              <a:rPr lang="it-IT" sz="2000" i="1" u="sng" dirty="0"/>
              <a:t>attraverso l'apprendimento e la pratica</a:t>
            </a:r>
            <a:r>
              <a:rPr lang="it-IT" sz="2000" dirty="0">
                <a:effectLst/>
              </a:rPr>
              <a:t> </a:t>
            </a:r>
          </a:p>
          <a:p>
            <a:pPr marL="0" indent="0">
              <a:buNone/>
            </a:pPr>
            <a:endParaRPr lang="it-IT" sz="3600" dirty="0"/>
          </a:p>
          <a:p>
            <a:pPr>
              <a:lnSpc>
                <a:spcPct val="150000"/>
              </a:lnSpc>
            </a:pPr>
            <a:r>
              <a:rPr lang="it-IT" b="1" dirty="0">
                <a:solidFill>
                  <a:srgbClr val="FFFF00"/>
                </a:solidFill>
              </a:rPr>
              <a:t>Sport = didattica attiva </a:t>
            </a:r>
            <a:r>
              <a:rPr lang="it-IT" sz="2000" dirty="0"/>
              <a:t>che opera </a:t>
            </a:r>
            <a:r>
              <a:rPr lang="it-IT" sz="2000" i="1" u="sng" dirty="0"/>
              <a:t>attraverso l'apprendimento e la pratica.</a:t>
            </a:r>
            <a:r>
              <a:rPr lang="it-IT" sz="2000" dirty="0">
                <a:effectLst/>
              </a:rPr>
              <a:t> A</a:t>
            </a:r>
            <a:r>
              <a:rPr lang="it-IT" sz="2000" i="1" dirty="0"/>
              <a:t>pprendimento dalle proprie esperienze; dalle persone che ci circondano; dall'osservare come gli altri si comportano e quali conseguenze derivano dal comportamento nostro e altrui.</a:t>
            </a:r>
          </a:p>
        </p:txBody>
      </p:sp>
      <p:sp>
        <p:nvSpPr>
          <p:cNvPr id="5" name="CasellaDiTesto 4">
            <a:extLst>
              <a:ext uri="{FF2B5EF4-FFF2-40B4-BE49-F238E27FC236}">
                <a16:creationId xmlns:a16="http://schemas.microsoft.com/office/drawing/2014/main" id="{6FDDB4D3-2EA8-D14F-BD23-9D05C406833B}"/>
              </a:ext>
            </a:extLst>
          </p:cNvPr>
          <p:cNvSpPr txBox="1"/>
          <p:nvPr/>
        </p:nvSpPr>
        <p:spPr>
          <a:xfrm>
            <a:off x="6966857" y="6098471"/>
            <a:ext cx="4223657" cy="307777"/>
          </a:xfrm>
          <a:prstGeom prst="rect">
            <a:avLst/>
          </a:prstGeom>
          <a:solidFill>
            <a:schemeClr val="accent6">
              <a:lumMod val="50000"/>
            </a:schemeClr>
          </a:solidFill>
        </p:spPr>
        <p:txBody>
          <a:bodyPr wrap="square">
            <a:spAutoFit/>
          </a:bodyPr>
          <a:lstStyle/>
          <a:p>
            <a:r>
              <a:rPr lang="it-IT" sz="1200" i="1" dirty="0"/>
              <a:t>Teoria dell'apprendimento sociale - Bandura (1977</a:t>
            </a:r>
            <a:r>
              <a:rPr lang="it-IT" sz="1400" i="1" dirty="0"/>
              <a:t>)</a:t>
            </a:r>
            <a:endParaRPr lang="it-IT" sz="1400" dirty="0"/>
          </a:p>
        </p:txBody>
      </p:sp>
      <p:sp>
        <p:nvSpPr>
          <p:cNvPr id="7" name="CasellaDiTesto 6">
            <a:extLst>
              <a:ext uri="{FF2B5EF4-FFF2-40B4-BE49-F238E27FC236}">
                <a16:creationId xmlns:a16="http://schemas.microsoft.com/office/drawing/2014/main" id="{53792D9B-928A-BD43-A0AD-17440018D545}"/>
              </a:ext>
            </a:extLst>
          </p:cNvPr>
          <p:cNvSpPr txBox="1"/>
          <p:nvPr/>
        </p:nvSpPr>
        <p:spPr>
          <a:xfrm>
            <a:off x="7750628" y="3766764"/>
            <a:ext cx="3439886" cy="279009"/>
          </a:xfrm>
          <a:prstGeom prst="rect">
            <a:avLst/>
          </a:prstGeom>
          <a:solidFill>
            <a:schemeClr val="accent6">
              <a:lumMod val="50000"/>
            </a:schemeClr>
          </a:solidFill>
        </p:spPr>
        <p:txBody>
          <a:bodyPr wrap="square">
            <a:spAutoFit/>
          </a:bodyPr>
          <a:lstStyle/>
          <a:p>
            <a:pPr lvl="0"/>
            <a:r>
              <a:rPr lang="it-IT" sz="1200" i="1" dirty="0" err="1"/>
              <a:t>Programme</a:t>
            </a:r>
            <a:r>
              <a:rPr lang="it-IT" sz="1200" i="1" dirty="0"/>
              <a:t> on </a:t>
            </a:r>
            <a:r>
              <a:rPr lang="it-IT" sz="1200" i="1" dirty="0" err="1"/>
              <a:t>Mental</a:t>
            </a:r>
            <a:r>
              <a:rPr lang="it-IT" sz="1200" i="1" dirty="0"/>
              <a:t> </a:t>
            </a:r>
            <a:r>
              <a:rPr lang="it-IT" sz="1200" i="1" dirty="0" err="1"/>
              <a:t>Health</a:t>
            </a:r>
            <a:r>
              <a:rPr lang="it-IT" sz="1200" i="1" dirty="0"/>
              <a:t> - WHO 1997 </a:t>
            </a:r>
          </a:p>
        </p:txBody>
      </p:sp>
    </p:spTree>
    <p:extLst>
      <p:ext uri="{BB962C8B-B14F-4D97-AF65-F5344CB8AC3E}">
        <p14:creationId xmlns:p14="http://schemas.microsoft.com/office/powerpoint/2010/main" val="3055744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B76EA6A-A043-C344-8D8B-F7560DF40E5F}"/>
              </a:ext>
            </a:extLst>
          </p:cNvPr>
          <p:cNvSpPr>
            <a:spLocks noGrp="1"/>
          </p:cNvSpPr>
          <p:nvPr>
            <p:ph idx="1"/>
          </p:nvPr>
        </p:nvSpPr>
        <p:spPr>
          <a:xfrm>
            <a:off x="685800" y="1640114"/>
            <a:ext cx="10820400" cy="4542970"/>
          </a:xfrm>
        </p:spPr>
        <p:txBody>
          <a:bodyPr>
            <a:normAutofit/>
          </a:bodyPr>
          <a:lstStyle/>
          <a:p>
            <a:pPr>
              <a:lnSpc>
                <a:spcPct val="150000"/>
              </a:lnSpc>
              <a:spcAft>
                <a:spcPts val="600"/>
              </a:spcAft>
              <a:buClr>
                <a:srgbClr val="92D050"/>
              </a:buClr>
              <a:buFont typeface="Wingdings" pitchFamily="2" charset="2"/>
              <a:buChar char="ü"/>
            </a:pPr>
            <a:r>
              <a:rPr lang="it-IT" sz="2000" dirty="0"/>
              <a:t> Le </a:t>
            </a:r>
            <a:r>
              <a:rPr lang="it-IT" sz="2000" b="1" i="1" dirty="0"/>
              <a:t>lezioni di abilità di vita</a:t>
            </a:r>
            <a:r>
              <a:rPr lang="it-IT" sz="2000" b="1" dirty="0"/>
              <a:t>, </a:t>
            </a:r>
            <a:r>
              <a:rPr lang="it-IT" sz="2000" dirty="0"/>
              <a:t>considerate nel documento WHO, vengono così descritte: </a:t>
            </a:r>
            <a:r>
              <a:rPr lang="it-IT" sz="2000" i="1" dirty="0"/>
              <a:t>l'acquisizione di competenze si basa sull'apprendimento attraverso la partecipazione attiva. Le lezioni sulle abilità di vita devono essere progettate per consentire opportunità di esercitarsi in un ambiente di apprendimento favorevole. Le lezioni di abilità di vita sono sia attive che esperienziali. </a:t>
            </a:r>
          </a:p>
          <a:p>
            <a:pPr marL="0" indent="0">
              <a:lnSpc>
                <a:spcPct val="150000"/>
              </a:lnSpc>
              <a:spcAft>
                <a:spcPts val="600"/>
              </a:spcAft>
              <a:buClr>
                <a:srgbClr val="92D050"/>
              </a:buClr>
              <a:buNone/>
            </a:pPr>
            <a:endParaRPr lang="it-IT" sz="2000" i="1" dirty="0"/>
          </a:p>
          <a:p>
            <a:pPr>
              <a:lnSpc>
                <a:spcPct val="150000"/>
              </a:lnSpc>
              <a:spcAft>
                <a:spcPts val="600"/>
              </a:spcAft>
              <a:buClr>
                <a:srgbClr val="92D050"/>
              </a:buClr>
              <a:buFont typeface="Wingdings" pitchFamily="2" charset="2"/>
              <a:buChar char="ü"/>
            </a:pPr>
            <a:r>
              <a:rPr lang="it-IT" sz="2000" dirty="0"/>
              <a:t> Gli incontri e le occasioni sportive del nostro Progetto sono, a tutti gli effetti, le </a:t>
            </a:r>
            <a:r>
              <a:rPr lang="it-IT" sz="2000" b="1" i="1" dirty="0"/>
              <a:t>lezioni</a:t>
            </a:r>
            <a:r>
              <a:rPr lang="it-IT" sz="2000" dirty="0"/>
              <a:t> considerate dal WHO</a:t>
            </a:r>
          </a:p>
        </p:txBody>
      </p:sp>
    </p:spTree>
    <p:extLst>
      <p:ext uri="{BB962C8B-B14F-4D97-AF65-F5344CB8AC3E}">
        <p14:creationId xmlns:p14="http://schemas.microsoft.com/office/powerpoint/2010/main" val="1151336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C20D4B-1CD9-2B40-AA77-A957771ECB09}"/>
              </a:ext>
            </a:extLst>
          </p:cNvPr>
          <p:cNvSpPr>
            <a:spLocks noGrp="1"/>
          </p:cNvSpPr>
          <p:nvPr>
            <p:ph type="title"/>
          </p:nvPr>
        </p:nvSpPr>
        <p:spPr/>
        <p:txBody>
          <a:bodyPr/>
          <a:lstStyle/>
          <a:p>
            <a:r>
              <a:rPr lang="it-IT" dirty="0"/>
              <a:t>Progetto </a:t>
            </a:r>
            <a:r>
              <a:rPr lang="it-IT" dirty="0" err="1"/>
              <a:t>erasmus</a:t>
            </a:r>
            <a:endParaRPr lang="it-IT" dirty="0"/>
          </a:p>
        </p:txBody>
      </p:sp>
      <p:sp>
        <p:nvSpPr>
          <p:cNvPr id="3" name="Segnaposto contenuto 2">
            <a:extLst>
              <a:ext uri="{FF2B5EF4-FFF2-40B4-BE49-F238E27FC236}">
                <a16:creationId xmlns:a16="http://schemas.microsoft.com/office/drawing/2014/main" id="{6B493FA8-94AF-F341-9F4F-B67433C4C6E6}"/>
              </a:ext>
            </a:extLst>
          </p:cNvPr>
          <p:cNvSpPr>
            <a:spLocks noGrp="1"/>
          </p:cNvSpPr>
          <p:nvPr>
            <p:ph idx="1"/>
          </p:nvPr>
        </p:nvSpPr>
        <p:spPr>
          <a:xfrm>
            <a:off x="685800" y="2194560"/>
            <a:ext cx="10820400" cy="4556760"/>
          </a:xfrm>
        </p:spPr>
        <p:txBody>
          <a:bodyPr>
            <a:normAutofit fontScale="92500" lnSpcReduction="10000"/>
          </a:bodyPr>
          <a:lstStyle/>
          <a:p>
            <a:pPr marL="457200" lvl="0" indent="-457200">
              <a:lnSpc>
                <a:spcPct val="170000"/>
              </a:lnSpc>
              <a:spcAft>
                <a:spcPts val="600"/>
              </a:spcAft>
              <a:buFont typeface="+mj-lt"/>
              <a:buAutoNum type="alphaLcParenR"/>
            </a:pPr>
            <a:r>
              <a:rPr lang="it-IT" sz="1900" b="1" dirty="0"/>
              <a:t>Costruzione di un programma di miglioramento delle Life </a:t>
            </a:r>
            <a:r>
              <a:rPr lang="it-IT" sz="1900" b="1" dirty="0" err="1"/>
              <a:t>Skills</a:t>
            </a:r>
            <a:r>
              <a:rPr lang="it-IT" sz="1900" dirty="0"/>
              <a:t>, da valutare in termini di processo e di risultati. Individuazione delle azioni e degli obiettivi insiti nella pratica sportiva utili a migliorare le L.S. considerate.  </a:t>
            </a:r>
            <a:r>
              <a:rPr lang="it-IT" sz="1700" dirty="0"/>
              <a:t>( </a:t>
            </a:r>
            <a:r>
              <a:rPr lang="it-IT" sz="1700" dirty="0">
                <a:solidFill>
                  <a:srgbClr val="FF0000"/>
                </a:solidFill>
              </a:rPr>
              <a:t>N.B</a:t>
            </a:r>
            <a:r>
              <a:rPr lang="it-IT" sz="1700" dirty="0"/>
              <a:t>.  </a:t>
            </a:r>
            <a:r>
              <a:rPr lang="it-IT" sz="1700" i="1" dirty="0"/>
              <a:t>I programmi e le relative valutazioni hanno caratteristiche sperimentali che andranno verificate per essere validate) </a:t>
            </a:r>
          </a:p>
          <a:p>
            <a:pPr marL="457200" lvl="0" indent="-457200">
              <a:lnSpc>
                <a:spcPct val="170000"/>
              </a:lnSpc>
              <a:spcAft>
                <a:spcPts val="600"/>
              </a:spcAft>
              <a:buAutoNum type="alphaLcParenR" startAt="2"/>
            </a:pPr>
            <a:r>
              <a:rPr lang="it-IT" sz="1900" b="1" dirty="0"/>
              <a:t>Valutazione</a:t>
            </a:r>
            <a:r>
              <a:rPr lang="it-IT" sz="1900" dirty="0"/>
              <a:t> locale e generale (Gruppo consultivo – Università Hannover) per la validazione dei programmi e dei percorsi valutativi messi in atto.</a:t>
            </a:r>
          </a:p>
          <a:p>
            <a:pPr marL="457200" lvl="0" indent="-457200">
              <a:lnSpc>
                <a:spcPct val="170000"/>
              </a:lnSpc>
              <a:spcAft>
                <a:spcPts val="600"/>
              </a:spcAft>
              <a:buAutoNum type="alphaLcParenR" startAt="2"/>
            </a:pPr>
            <a:r>
              <a:rPr lang="it-IT" sz="1900" b="1" dirty="0"/>
              <a:t>Formazione di formatori di competenze</a:t>
            </a:r>
            <a:r>
              <a:rPr lang="it-IT" sz="1900" dirty="0"/>
              <a:t>. Insegnare agli operatori che si occupano di quest’area – e anche a pazienti diventati “esperti” – come gestire correttamente i percorsi sportivi per l’insegnamento attivo delle L.S.</a:t>
            </a:r>
          </a:p>
          <a:p>
            <a:endParaRPr lang="it-IT" dirty="0"/>
          </a:p>
        </p:txBody>
      </p:sp>
    </p:spTree>
    <p:extLst>
      <p:ext uri="{BB962C8B-B14F-4D97-AF65-F5344CB8AC3E}">
        <p14:creationId xmlns:p14="http://schemas.microsoft.com/office/powerpoint/2010/main" val="2289578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7C3399-2713-E548-950D-83D7DD2F61EB}"/>
              </a:ext>
            </a:extLst>
          </p:cNvPr>
          <p:cNvSpPr>
            <a:spLocks noGrp="1"/>
          </p:cNvSpPr>
          <p:nvPr>
            <p:ph type="title"/>
          </p:nvPr>
        </p:nvSpPr>
        <p:spPr/>
        <p:txBody>
          <a:bodyPr/>
          <a:lstStyle/>
          <a:p>
            <a:r>
              <a:rPr lang="it-IT" dirty="0"/>
              <a:t>Le  Life </a:t>
            </a:r>
            <a:r>
              <a:rPr lang="it-IT" dirty="0" err="1"/>
              <a:t>Skills</a:t>
            </a:r>
            <a:r>
              <a:rPr lang="it-IT" dirty="0"/>
              <a:t> scelte</a:t>
            </a:r>
          </a:p>
        </p:txBody>
      </p:sp>
      <p:sp>
        <p:nvSpPr>
          <p:cNvPr id="3" name="Segnaposto contenuto 2">
            <a:extLst>
              <a:ext uri="{FF2B5EF4-FFF2-40B4-BE49-F238E27FC236}">
                <a16:creationId xmlns:a16="http://schemas.microsoft.com/office/drawing/2014/main" id="{B1EE453A-B6D0-F645-8CDB-4E11E683D03A}"/>
              </a:ext>
            </a:extLst>
          </p:cNvPr>
          <p:cNvSpPr>
            <a:spLocks noGrp="1"/>
          </p:cNvSpPr>
          <p:nvPr>
            <p:ph idx="1"/>
          </p:nvPr>
        </p:nvSpPr>
        <p:spPr/>
        <p:txBody>
          <a:bodyPr>
            <a:normAutofit lnSpcReduction="10000"/>
          </a:bodyPr>
          <a:lstStyle/>
          <a:p>
            <a:pPr marL="457200" indent="-457200">
              <a:lnSpc>
                <a:spcPct val="170000"/>
              </a:lnSpc>
              <a:buFont typeface="+mj-lt"/>
              <a:buAutoNum type="arabicPeriod"/>
            </a:pPr>
            <a:r>
              <a:rPr lang="it-IT" dirty="0">
                <a:solidFill>
                  <a:srgbClr val="92D050"/>
                </a:solidFill>
              </a:rPr>
              <a:t>Autocoscienza</a:t>
            </a:r>
          </a:p>
          <a:p>
            <a:pPr marL="457200" indent="-457200">
              <a:lnSpc>
                <a:spcPct val="170000"/>
              </a:lnSpc>
              <a:buFont typeface="+mj-lt"/>
              <a:buAutoNum type="arabicPeriod"/>
            </a:pPr>
            <a:r>
              <a:rPr lang="it-IT" dirty="0">
                <a:solidFill>
                  <a:srgbClr val="92D050"/>
                </a:solidFill>
              </a:rPr>
              <a:t>Empatia</a:t>
            </a:r>
          </a:p>
          <a:p>
            <a:pPr marL="457200" indent="-457200">
              <a:lnSpc>
                <a:spcPct val="170000"/>
              </a:lnSpc>
              <a:buFont typeface="+mj-lt"/>
              <a:buAutoNum type="arabicPeriod"/>
            </a:pPr>
            <a:r>
              <a:rPr lang="it-IT" dirty="0">
                <a:solidFill>
                  <a:schemeClr val="accent6">
                    <a:lumMod val="60000"/>
                    <a:lumOff val="40000"/>
                  </a:schemeClr>
                </a:solidFill>
              </a:rPr>
              <a:t>Gestione dello stress</a:t>
            </a:r>
          </a:p>
          <a:p>
            <a:pPr marL="457200" indent="-457200">
              <a:lnSpc>
                <a:spcPct val="170000"/>
              </a:lnSpc>
              <a:buFont typeface="+mj-lt"/>
              <a:buAutoNum type="arabicPeriod"/>
            </a:pPr>
            <a:r>
              <a:rPr lang="it-IT" dirty="0">
                <a:solidFill>
                  <a:schemeClr val="accent6">
                    <a:lumMod val="60000"/>
                    <a:lumOff val="40000"/>
                  </a:schemeClr>
                </a:solidFill>
              </a:rPr>
              <a:t>Gestione delle emozioni</a:t>
            </a:r>
            <a:endParaRPr lang="it-IT" dirty="0">
              <a:solidFill>
                <a:srgbClr val="92D050"/>
              </a:solidFill>
            </a:endParaRPr>
          </a:p>
          <a:p>
            <a:pPr marL="457200" indent="-457200">
              <a:lnSpc>
                <a:spcPct val="170000"/>
              </a:lnSpc>
              <a:buFont typeface="+mj-lt"/>
              <a:buAutoNum type="arabicPeriod"/>
            </a:pPr>
            <a:r>
              <a:rPr lang="it-IT" dirty="0">
                <a:solidFill>
                  <a:srgbClr val="FFFF00"/>
                </a:solidFill>
              </a:rPr>
              <a:t>Relazioni interpersonali</a:t>
            </a:r>
          </a:p>
          <a:p>
            <a:pPr marL="457200" indent="-457200">
              <a:lnSpc>
                <a:spcPct val="170000"/>
              </a:lnSpc>
              <a:buFont typeface="+mj-lt"/>
              <a:buAutoNum type="arabicPeriod"/>
            </a:pPr>
            <a:r>
              <a:rPr lang="it-IT" dirty="0">
                <a:solidFill>
                  <a:srgbClr val="FFFF00"/>
                </a:solidFill>
              </a:rPr>
              <a:t>Comunicazione *</a:t>
            </a:r>
          </a:p>
        </p:txBody>
      </p:sp>
    </p:spTree>
    <p:extLst>
      <p:ext uri="{BB962C8B-B14F-4D97-AF65-F5344CB8AC3E}">
        <p14:creationId xmlns:p14="http://schemas.microsoft.com/office/powerpoint/2010/main" val="2097167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AE1C5F-F393-6F43-8EE5-BC874D806665}"/>
              </a:ext>
            </a:extLst>
          </p:cNvPr>
          <p:cNvSpPr>
            <a:spLocks noGrp="1"/>
          </p:cNvSpPr>
          <p:nvPr>
            <p:ph type="title"/>
          </p:nvPr>
        </p:nvSpPr>
        <p:spPr/>
        <p:txBody>
          <a:bodyPr/>
          <a:lstStyle/>
          <a:p>
            <a:r>
              <a:rPr lang="it-IT" dirty="0"/>
              <a:t>organizzazione</a:t>
            </a:r>
          </a:p>
        </p:txBody>
      </p:sp>
      <p:sp>
        <p:nvSpPr>
          <p:cNvPr id="3" name="Segnaposto contenuto 2">
            <a:extLst>
              <a:ext uri="{FF2B5EF4-FFF2-40B4-BE49-F238E27FC236}">
                <a16:creationId xmlns:a16="http://schemas.microsoft.com/office/drawing/2014/main" id="{A3190E4C-7027-574E-B820-1CAB6406BC3E}"/>
              </a:ext>
            </a:extLst>
          </p:cNvPr>
          <p:cNvSpPr>
            <a:spLocks noGrp="1"/>
          </p:cNvSpPr>
          <p:nvPr>
            <p:ph idx="1"/>
          </p:nvPr>
        </p:nvSpPr>
        <p:spPr/>
        <p:txBody>
          <a:bodyPr>
            <a:normAutofit lnSpcReduction="10000"/>
          </a:bodyPr>
          <a:lstStyle/>
          <a:p>
            <a:pPr marL="0" indent="0">
              <a:lnSpc>
                <a:spcPct val="150000"/>
              </a:lnSpc>
              <a:buNone/>
            </a:pPr>
            <a:r>
              <a:rPr lang="it-IT" dirty="0"/>
              <a:t>Implementazione d’una </a:t>
            </a:r>
            <a:r>
              <a:rPr lang="it-IT" i="1" dirty="0"/>
              <a:t>infrastruttura di supporto</a:t>
            </a:r>
            <a:r>
              <a:rPr lang="it-IT" dirty="0"/>
              <a:t> del lavoro in:</a:t>
            </a:r>
          </a:p>
          <a:p>
            <a:pPr marL="0" indent="0">
              <a:lnSpc>
                <a:spcPct val="150000"/>
              </a:lnSpc>
              <a:buNone/>
            </a:pPr>
            <a:endParaRPr lang="it-IT" sz="1000" dirty="0"/>
          </a:p>
          <a:p>
            <a:pPr>
              <a:lnSpc>
                <a:spcPct val="150000"/>
              </a:lnSpc>
              <a:buClr>
                <a:srgbClr val="92D050"/>
              </a:buClr>
              <a:buFont typeface="Wingdings" pitchFamily="2" charset="2"/>
              <a:buChar char="ü"/>
            </a:pPr>
            <a:r>
              <a:rPr lang="it-IT" dirty="0"/>
              <a:t>  gruppi locali operativi  (Gruppi di sviluppo o gruppi progettuali) </a:t>
            </a:r>
          </a:p>
          <a:p>
            <a:pPr marL="0" indent="0">
              <a:lnSpc>
                <a:spcPct val="150000"/>
              </a:lnSpc>
              <a:buClr>
                <a:srgbClr val="92D050"/>
              </a:buClr>
              <a:buNone/>
            </a:pPr>
            <a:endParaRPr lang="it-IT" sz="1000" dirty="0"/>
          </a:p>
          <a:p>
            <a:pPr>
              <a:lnSpc>
                <a:spcPct val="150000"/>
              </a:lnSpc>
              <a:buClr>
                <a:srgbClr val="92D050"/>
              </a:buClr>
              <a:buFont typeface="Wingdings" pitchFamily="2" charset="2"/>
              <a:buChar char="ü"/>
            </a:pPr>
            <a:r>
              <a:rPr lang="it-IT" dirty="0"/>
              <a:t>  gruppo sovraordinato di supervisione (Gruppo consultivo o gruppo tecnico/scientifico).</a:t>
            </a:r>
          </a:p>
          <a:p>
            <a:pPr>
              <a:lnSpc>
                <a:spcPct val="150000"/>
              </a:lnSpc>
              <a:buClr>
                <a:srgbClr val="92D050"/>
              </a:buClr>
              <a:buFont typeface="Wingdings" pitchFamily="2" charset="2"/>
              <a:buChar char="ü"/>
            </a:pPr>
            <a:endParaRPr lang="it-IT" sz="1100" dirty="0"/>
          </a:p>
          <a:p>
            <a:pPr>
              <a:lnSpc>
                <a:spcPct val="150000"/>
              </a:lnSpc>
              <a:buClr>
                <a:srgbClr val="92D050"/>
              </a:buClr>
              <a:buFont typeface="Wingdings" pitchFamily="2" charset="2"/>
              <a:buChar char="ü"/>
            </a:pPr>
            <a:r>
              <a:rPr lang="it-IT" dirty="0"/>
              <a:t>  area tecnica di validazione (Università di Hannover)</a:t>
            </a:r>
          </a:p>
          <a:p>
            <a:pPr marL="0" indent="0">
              <a:lnSpc>
                <a:spcPct val="150000"/>
              </a:lnSpc>
              <a:buClr>
                <a:srgbClr val="92D050"/>
              </a:buClr>
              <a:buNone/>
            </a:pPr>
            <a:endParaRPr lang="it-IT" dirty="0"/>
          </a:p>
        </p:txBody>
      </p:sp>
    </p:spTree>
    <p:extLst>
      <p:ext uri="{BB962C8B-B14F-4D97-AF65-F5344CB8AC3E}">
        <p14:creationId xmlns:p14="http://schemas.microsoft.com/office/powerpoint/2010/main" val="3409846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129A4F-85D6-A34E-B339-E35DF9FE92B2}"/>
              </a:ext>
            </a:extLst>
          </p:cNvPr>
          <p:cNvSpPr>
            <a:spLocks noGrp="1"/>
          </p:cNvSpPr>
          <p:nvPr>
            <p:ph type="title"/>
          </p:nvPr>
        </p:nvSpPr>
        <p:spPr>
          <a:xfrm>
            <a:off x="1828800" y="596733"/>
            <a:ext cx="9906000" cy="1293028"/>
          </a:xfrm>
        </p:spPr>
        <p:txBody>
          <a:bodyPr/>
          <a:lstStyle/>
          <a:p>
            <a:r>
              <a:rPr lang="it-IT" dirty="0"/>
              <a:t>Compiti Gruppo di sviluppo</a:t>
            </a:r>
          </a:p>
        </p:txBody>
      </p:sp>
      <p:sp>
        <p:nvSpPr>
          <p:cNvPr id="3" name="Segnaposto contenuto 2">
            <a:extLst>
              <a:ext uri="{FF2B5EF4-FFF2-40B4-BE49-F238E27FC236}">
                <a16:creationId xmlns:a16="http://schemas.microsoft.com/office/drawing/2014/main" id="{D2A803A2-F049-6844-9A75-C74DE886FB50}"/>
              </a:ext>
            </a:extLst>
          </p:cNvPr>
          <p:cNvSpPr>
            <a:spLocks noGrp="1"/>
          </p:cNvSpPr>
          <p:nvPr>
            <p:ph idx="1"/>
          </p:nvPr>
        </p:nvSpPr>
        <p:spPr>
          <a:xfrm>
            <a:off x="502920" y="2194560"/>
            <a:ext cx="11231880" cy="4404360"/>
          </a:xfrm>
        </p:spPr>
        <p:txBody>
          <a:bodyPr>
            <a:normAutofit lnSpcReduction="10000"/>
          </a:bodyPr>
          <a:lstStyle/>
          <a:p>
            <a:pPr>
              <a:spcAft>
                <a:spcPts val="1200"/>
              </a:spcAft>
              <a:buClr>
                <a:srgbClr val="92D050"/>
              </a:buClr>
              <a:buFont typeface="Wingdings" pitchFamily="2" charset="2"/>
              <a:buChar char="ü"/>
            </a:pPr>
            <a:r>
              <a:rPr lang="it-IT" dirty="0"/>
              <a:t> Formulazione obiettivi compatibili e definizione linee valutative</a:t>
            </a:r>
          </a:p>
          <a:p>
            <a:pPr>
              <a:spcAft>
                <a:spcPts val="1200"/>
              </a:spcAft>
              <a:buClr>
                <a:srgbClr val="92D050"/>
              </a:buClr>
              <a:buFont typeface="Wingdings" pitchFamily="2" charset="2"/>
              <a:buChar char="ü"/>
            </a:pPr>
            <a:r>
              <a:rPr lang="it-IT" dirty="0"/>
              <a:t> Gestione dei programmi attivati</a:t>
            </a:r>
          </a:p>
          <a:p>
            <a:pPr>
              <a:spcAft>
                <a:spcPts val="1200"/>
              </a:spcAft>
              <a:buClr>
                <a:srgbClr val="92D050"/>
              </a:buClr>
              <a:buFont typeface="Wingdings" pitchFamily="2" charset="2"/>
              <a:buChar char="ü"/>
            </a:pPr>
            <a:r>
              <a:rPr lang="it-IT" dirty="0"/>
              <a:t> Motivazione degli utenti all’attività</a:t>
            </a:r>
          </a:p>
          <a:p>
            <a:pPr>
              <a:spcAft>
                <a:spcPts val="1200"/>
              </a:spcAft>
              <a:buClr>
                <a:srgbClr val="92D050"/>
              </a:buClr>
              <a:buFont typeface="Wingdings" pitchFamily="2" charset="2"/>
              <a:buChar char="ü"/>
            </a:pPr>
            <a:r>
              <a:rPr lang="it-IT" dirty="0"/>
              <a:t> Gestione di momenti periodici di confronto (operatori-Utenti) sull’esperienza</a:t>
            </a:r>
          </a:p>
          <a:p>
            <a:pPr>
              <a:spcAft>
                <a:spcPts val="1200"/>
              </a:spcAft>
              <a:buClr>
                <a:srgbClr val="92D050"/>
              </a:buClr>
              <a:buFont typeface="Wingdings" pitchFamily="2" charset="2"/>
              <a:buChar char="ü"/>
            </a:pPr>
            <a:r>
              <a:rPr lang="it-IT" dirty="0"/>
              <a:t> Osservazione, finalizzata alla valutazione delle dinamiche individuali e gruppali</a:t>
            </a:r>
          </a:p>
          <a:p>
            <a:pPr>
              <a:spcAft>
                <a:spcPts val="1200"/>
              </a:spcAft>
              <a:buClr>
                <a:srgbClr val="92D050"/>
              </a:buClr>
              <a:buFont typeface="Wingdings" pitchFamily="2" charset="2"/>
              <a:buChar char="ü"/>
            </a:pPr>
            <a:r>
              <a:rPr lang="it-IT" dirty="0"/>
              <a:t> Compilazione e gestione delle schede di valutazione</a:t>
            </a:r>
          </a:p>
          <a:p>
            <a:pPr>
              <a:spcAft>
                <a:spcPts val="1200"/>
              </a:spcAft>
              <a:buClr>
                <a:srgbClr val="92D050"/>
              </a:buClr>
              <a:buFont typeface="Wingdings" pitchFamily="2" charset="2"/>
              <a:buChar char="ü"/>
            </a:pPr>
            <a:r>
              <a:rPr lang="it-IT" dirty="0"/>
              <a:t> Report al Gruppo consultivo e condivisione delle esperienze</a:t>
            </a:r>
          </a:p>
          <a:p>
            <a:pPr>
              <a:spcAft>
                <a:spcPts val="1200"/>
              </a:spcAft>
              <a:buClr>
                <a:srgbClr val="92D050"/>
              </a:buClr>
              <a:buFont typeface="Wingdings" pitchFamily="2" charset="2"/>
              <a:buChar char="ü"/>
            </a:pPr>
            <a:r>
              <a:rPr lang="it-IT" dirty="0"/>
              <a:t> Mantenimento del programma avviato</a:t>
            </a:r>
          </a:p>
        </p:txBody>
      </p:sp>
    </p:spTree>
    <p:extLst>
      <p:ext uri="{BB962C8B-B14F-4D97-AF65-F5344CB8AC3E}">
        <p14:creationId xmlns:p14="http://schemas.microsoft.com/office/powerpoint/2010/main" val="281823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45E59C-CE45-1040-93E5-ACA0D6F2A177}"/>
              </a:ext>
            </a:extLst>
          </p:cNvPr>
          <p:cNvSpPr>
            <a:spLocks noGrp="1"/>
          </p:cNvSpPr>
          <p:nvPr>
            <p:ph type="title"/>
          </p:nvPr>
        </p:nvSpPr>
        <p:spPr/>
        <p:txBody>
          <a:bodyPr/>
          <a:lstStyle/>
          <a:p>
            <a:r>
              <a:rPr lang="it-IT" dirty="0"/>
              <a:t>metodo</a:t>
            </a:r>
          </a:p>
        </p:txBody>
      </p:sp>
      <p:sp>
        <p:nvSpPr>
          <p:cNvPr id="3" name="Segnaposto contenuto 2">
            <a:extLst>
              <a:ext uri="{FF2B5EF4-FFF2-40B4-BE49-F238E27FC236}">
                <a16:creationId xmlns:a16="http://schemas.microsoft.com/office/drawing/2014/main" id="{20782133-432C-9743-9BB3-6719FF28395A}"/>
              </a:ext>
            </a:extLst>
          </p:cNvPr>
          <p:cNvSpPr>
            <a:spLocks noGrp="1"/>
          </p:cNvSpPr>
          <p:nvPr>
            <p:ph idx="1"/>
          </p:nvPr>
        </p:nvSpPr>
        <p:spPr>
          <a:xfrm>
            <a:off x="685800" y="2194560"/>
            <a:ext cx="11018520" cy="4322354"/>
          </a:xfrm>
        </p:spPr>
        <p:txBody>
          <a:bodyPr>
            <a:normAutofit fontScale="92500"/>
          </a:bodyPr>
          <a:lstStyle/>
          <a:p>
            <a:pPr marL="0" indent="0">
              <a:lnSpc>
                <a:spcPct val="150000"/>
              </a:lnSpc>
              <a:buNone/>
            </a:pPr>
            <a:r>
              <a:rPr lang="it-IT" dirty="0"/>
              <a:t>I modelli di lavoro contemplano due modalità operative tra loro strettamente integrate:  </a:t>
            </a:r>
          </a:p>
          <a:p>
            <a:pPr marL="0" indent="0">
              <a:lnSpc>
                <a:spcPct val="150000"/>
              </a:lnSpc>
              <a:buNone/>
            </a:pPr>
            <a:endParaRPr lang="it-IT" sz="900" dirty="0"/>
          </a:p>
          <a:p>
            <a:pPr marL="457200" indent="-457200">
              <a:lnSpc>
                <a:spcPct val="150000"/>
              </a:lnSpc>
              <a:spcAft>
                <a:spcPts val="1800"/>
              </a:spcAft>
              <a:buClr>
                <a:srgbClr val="92D050"/>
              </a:buClr>
              <a:buFont typeface="+mj-lt"/>
              <a:buAutoNum type="alphaLcParenR"/>
            </a:pPr>
            <a:r>
              <a:rPr lang="it-IT" dirty="0"/>
              <a:t>l’attività sportiva propriamente detta (comprensiva dei momenti di socializzazione </a:t>
            </a:r>
            <a:r>
              <a:rPr lang="it-IT" dirty="0" err="1"/>
              <a:t>pre</a:t>
            </a:r>
            <a:r>
              <a:rPr lang="it-IT" dirty="0"/>
              <a:t> e post), in cui si sviluppano maggiormente la partecipazione attiva e le dinamiche sociali e di gruppo</a:t>
            </a:r>
          </a:p>
          <a:p>
            <a:pPr marL="457200" indent="-457200">
              <a:lnSpc>
                <a:spcPct val="150000"/>
              </a:lnSpc>
              <a:spcAft>
                <a:spcPts val="1800"/>
              </a:spcAft>
              <a:buClr>
                <a:srgbClr val="92D050"/>
              </a:buClr>
              <a:buFont typeface="+mj-lt"/>
              <a:buAutoNum type="alphaLcParenR"/>
            </a:pPr>
            <a:r>
              <a:rPr lang="it-IT" dirty="0"/>
              <a:t>un’attività più specificamente “didattica”. Associata alla precedente o con spazi e tempi diversi in cui approfondire la riflessione in gruppo, sulle dinamiche osservate durante le attività, osservando e consolidando i cambiamenti.                                                                                                                                                  </a:t>
            </a:r>
          </a:p>
          <a:p>
            <a:endParaRPr lang="it-IT" dirty="0"/>
          </a:p>
        </p:txBody>
      </p:sp>
    </p:spTree>
    <p:extLst>
      <p:ext uri="{BB962C8B-B14F-4D97-AF65-F5344CB8AC3E}">
        <p14:creationId xmlns:p14="http://schemas.microsoft.com/office/powerpoint/2010/main" val="26351076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Scia di vapore">
  <a:themeElements>
    <a:clrScheme name="Scia di vapore">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Scia di vapore">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cia di vapore">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{A14D88BA-802C-CD49-A24B-4DC361B89CC2}tf10001079</Template>
  <TotalTime>294</TotalTime>
  <Words>1615</Words>
  <Application>Microsoft Macintosh PowerPoint</Application>
  <PresentationFormat>Widescreen</PresentationFormat>
  <Paragraphs>161</Paragraphs>
  <Slides>18</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Arial</vt:lpstr>
      <vt:lpstr>Calibri</vt:lpstr>
      <vt:lpstr>Century Gothic</vt:lpstr>
      <vt:lpstr>Courier New</vt:lpstr>
      <vt:lpstr>Monotype Corsiva</vt:lpstr>
      <vt:lpstr>Wingdings</vt:lpstr>
      <vt:lpstr>Scia di vapore</vt:lpstr>
      <vt:lpstr>Sport for learning, learning by sport</vt:lpstr>
      <vt:lpstr>percorso</vt:lpstr>
      <vt:lpstr>Presentazione standard di PowerPoint</vt:lpstr>
      <vt:lpstr>Presentazione standard di PowerPoint</vt:lpstr>
      <vt:lpstr>Progetto erasmus</vt:lpstr>
      <vt:lpstr>Le  Life Skills scelte</vt:lpstr>
      <vt:lpstr>organizzazione</vt:lpstr>
      <vt:lpstr>Compiti Gruppo di sviluppo</vt:lpstr>
      <vt:lpstr>metodo</vt:lpstr>
      <vt:lpstr>Definire gli obiettivi</vt:lpstr>
      <vt:lpstr>VALUTAZIONE</vt:lpstr>
      <vt:lpstr>valutazione</vt:lpstr>
      <vt:lpstr>esempi operativi  -  Esempio 1</vt:lpstr>
      <vt:lpstr>Esempio 1</vt:lpstr>
      <vt:lpstr>esempi operativi  -  Esempio 2</vt:lpstr>
      <vt:lpstr>ESEMPIO 2</vt:lpstr>
      <vt:lpstr>Formazione dei formatori</vt:lpstr>
      <vt:lpstr>Il progetto di terni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Skills e Progetto Erasmus</dc:title>
  <dc:creator>albertopablo53@gmail.com</dc:creator>
  <cp:lastModifiedBy>albertopablo53@gmail.com</cp:lastModifiedBy>
  <cp:revision>17</cp:revision>
  <dcterms:created xsi:type="dcterms:W3CDTF">2021-10-06T09:59:50Z</dcterms:created>
  <dcterms:modified xsi:type="dcterms:W3CDTF">2021-10-09T09:53:19Z</dcterms:modified>
</cp:coreProperties>
</file>